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5" r:id="rId2"/>
    <p:sldId id="287" r:id="rId3"/>
    <p:sldId id="449" r:id="rId4"/>
    <p:sldId id="464" r:id="rId5"/>
    <p:sldId id="404" r:id="rId6"/>
    <p:sldId id="256" r:id="rId7"/>
    <p:sldId id="429" r:id="rId8"/>
    <p:sldId id="439" r:id="rId9"/>
    <p:sldId id="447" r:id="rId10"/>
    <p:sldId id="428" r:id="rId11"/>
    <p:sldId id="437" r:id="rId12"/>
    <p:sldId id="444" r:id="rId13"/>
    <p:sldId id="435" r:id="rId14"/>
    <p:sldId id="430" r:id="rId15"/>
    <p:sldId id="431" r:id="rId16"/>
    <p:sldId id="438" r:id="rId17"/>
    <p:sldId id="432" r:id="rId18"/>
    <p:sldId id="440" r:id="rId19"/>
    <p:sldId id="441" r:id="rId20"/>
    <p:sldId id="433" r:id="rId21"/>
    <p:sldId id="446" r:id="rId22"/>
    <p:sldId id="445" r:id="rId23"/>
    <p:sldId id="442" r:id="rId24"/>
    <p:sldId id="434" r:id="rId25"/>
    <p:sldId id="443" r:id="rId26"/>
    <p:sldId id="436" r:id="rId27"/>
    <p:sldId id="451" r:id="rId28"/>
    <p:sldId id="452" r:id="rId29"/>
    <p:sldId id="427" r:id="rId30"/>
    <p:sldId id="462" r:id="rId31"/>
    <p:sldId id="455" r:id="rId32"/>
    <p:sldId id="453" r:id="rId33"/>
    <p:sldId id="454" r:id="rId34"/>
    <p:sldId id="456" r:id="rId35"/>
    <p:sldId id="457" r:id="rId36"/>
    <p:sldId id="458" r:id="rId37"/>
    <p:sldId id="463" r:id="rId38"/>
    <p:sldId id="450" r:id="rId39"/>
    <p:sldId id="460" r:id="rId40"/>
    <p:sldId id="461" r:id="rId41"/>
    <p:sldId id="45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69694" autoAdjust="0"/>
  </p:normalViewPr>
  <p:slideViewPr>
    <p:cSldViewPr snapToGrid="0">
      <p:cViewPr varScale="1">
        <p:scale>
          <a:sx n="94" d="100"/>
          <a:sy n="94" d="100"/>
        </p:scale>
        <p:origin x="1098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7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9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5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5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2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7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4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9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15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74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7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6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79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81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9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4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20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6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24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07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81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08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74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3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7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44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6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9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6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13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0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2023-07-27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761456" y="3467405"/>
            <a:ext cx="2833715" cy="252302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>
            <a:off x="3953690" y="4023359"/>
            <a:ext cx="2437424" cy="1549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FF0000"/>
                </a:highlight>
              </a:rPr>
              <a:t>Kubernetes</a:t>
            </a:r>
            <a:r>
              <a:rPr lang="en-US" sz="2800" b="1" dirty="0"/>
              <a:t>    </a:t>
            </a:r>
          </a:p>
          <a:p>
            <a:pPr algn="ctr"/>
            <a:r>
              <a:rPr lang="en-US" sz="3200" b="1" dirty="0"/>
              <a:t>Labels</a:t>
            </a:r>
            <a:endParaRPr lang="en-US" sz="2800" b="1" dirty="0"/>
          </a:p>
          <a:p>
            <a:pPr algn="ctr"/>
            <a:r>
              <a:rPr lang="en-US" sz="2000" b="1" dirty="0"/>
              <a:t>&amp;</a:t>
            </a:r>
            <a:endParaRPr lang="en-US" sz="2800" b="1" dirty="0"/>
          </a:p>
          <a:p>
            <a:pPr algn="ctr"/>
            <a:r>
              <a:rPr lang="en-US" sz="3200" b="1" dirty="0"/>
              <a:t>Annotations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Benefit of using Labels?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3021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EADA3-6439-6F93-DC14-0B9FCF64C059}"/>
              </a:ext>
            </a:extLst>
          </p:cNvPr>
          <p:cNvSpPr/>
          <p:nvPr/>
        </p:nvSpPr>
        <p:spPr>
          <a:xfrm>
            <a:off x="53823" y="28769"/>
            <a:ext cx="11224009" cy="602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B8547B1-9E8B-D8E7-4199-FA1110F6D7D2}"/>
              </a:ext>
            </a:extLst>
          </p:cNvPr>
          <p:cNvGrpSpPr/>
          <p:nvPr/>
        </p:nvGrpSpPr>
        <p:grpSpPr>
          <a:xfrm>
            <a:off x="5921981" y="282490"/>
            <a:ext cx="5355852" cy="5181938"/>
            <a:chOff x="6521380" y="635558"/>
            <a:chExt cx="5154805" cy="5586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5DB4DA-BA5C-E3B2-0EC6-94BF7C427951}"/>
                </a:ext>
              </a:extLst>
            </p:cNvPr>
            <p:cNvSpPr/>
            <p:nvPr/>
          </p:nvSpPr>
          <p:spPr>
            <a:xfrm>
              <a:off x="6521380" y="635558"/>
              <a:ext cx="5154805" cy="558688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C12321-FC1F-F8AA-4588-D4E1B4372824}"/>
                </a:ext>
              </a:extLst>
            </p:cNvPr>
            <p:cNvSpPr txBox="1"/>
            <p:nvPr/>
          </p:nvSpPr>
          <p:spPr>
            <a:xfrm>
              <a:off x="6631912" y="5673414"/>
              <a:ext cx="1848897" cy="53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customer-b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F5B84F-61B9-D2BF-5265-9F517E99DFFA}"/>
              </a:ext>
            </a:extLst>
          </p:cNvPr>
          <p:cNvGrpSpPr/>
          <p:nvPr/>
        </p:nvGrpSpPr>
        <p:grpSpPr>
          <a:xfrm>
            <a:off x="5928286" y="282488"/>
            <a:ext cx="1423666" cy="4388619"/>
            <a:chOff x="6504481" y="621766"/>
            <a:chExt cx="1423666" cy="43886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56B89C-1859-493F-35C8-A9EE44A541D5}"/>
                </a:ext>
              </a:extLst>
            </p:cNvPr>
            <p:cNvSpPr/>
            <p:nvPr/>
          </p:nvSpPr>
          <p:spPr>
            <a:xfrm>
              <a:off x="6504481" y="621766"/>
              <a:ext cx="1406769" cy="43886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8FD98F-AEF8-8DDE-B256-E5A9E601F5C6}"/>
                </a:ext>
              </a:extLst>
            </p:cNvPr>
            <p:cNvSpPr txBox="1"/>
            <p:nvPr/>
          </p:nvSpPr>
          <p:spPr>
            <a:xfrm>
              <a:off x="6532684" y="635557"/>
              <a:ext cx="139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NS: </a:t>
              </a:r>
              <a:r>
                <a:rPr lang="en-US" b="1" dirty="0" err="1"/>
                <a:t>monit</a:t>
              </a:r>
              <a:endParaRPr lang="en-US" b="1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544A28-3779-D2C7-220C-54C8D8E8D69B}"/>
              </a:ext>
            </a:extLst>
          </p:cNvPr>
          <p:cNvGrpSpPr/>
          <p:nvPr/>
        </p:nvGrpSpPr>
        <p:grpSpPr>
          <a:xfrm>
            <a:off x="53823" y="282491"/>
            <a:ext cx="5154805" cy="5231070"/>
            <a:chOff x="452176" y="635558"/>
            <a:chExt cx="5154805" cy="56398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D1A0EAB-5F95-C8C8-17C0-BB439538CA90}"/>
                </a:ext>
              </a:extLst>
            </p:cNvPr>
            <p:cNvSpPr/>
            <p:nvPr/>
          </p:nvSpPr>
          <p:spPr>
            <a:xfrm>
              <a:off x="452176" y="635558"/>
              <a:ext cx="5154805" cy="558688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A9CE8F-A72E-37E5-1952-41A746B8E9BB}"/>
                </a:ext>
              </a:extLst>
            </p:cNvPr>
            <p:cNvSpPr txBox="1"/>
            <p:nvPr/>
          </p:nvSpPr>
          <p:spPr>
            <a:xfrm>
              <a:off x="813916" y="5747657"/>
              <a:ext cx="1987806" cy="527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customer-a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36469B-0341-181C-874B-5230F1AAC6EC}"/>
              </a:ext>
            </a:extLst>
          </p:cNvPr>
          <p:cNvGrpSpPr/>
          <p:nvPr/>
        </p:nvGrpSpPr>
        <p:grpSpPr>
          <a:xfrm>
            <a:off x="53823" y="282489"/>
            <a:ext cx="2039815" cy="4388618"/>
            <a:chOff x="452176" y="635559"/>
            <a:chExt cx="2039815" cy="43886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EA6F6A-5EE5-A605-62C4-FFC534EEB673}"/>
                </a:ext>
              </a:extLst>
            </p:cNvPr>
            <p:cNvSpPr/>
            <p:nvPr/>
          </p:nvSpPr>
          <p:spPr>
            <a:xfrm>
              <a:off x="452176" y="635559"/>
              <a:ext cx="2039815" cy="43886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8BF65-9A91-D47F-49FC-C605444F7E1C}"/>
                </a:ext>
              </a:extLst>
            </p:cNvPr>
            <p:cNvSpPr txBox="1"/>
            <p:nvPr/>
          </p:nvSpPr>
          <p:spPr>
            <a:xfrm>
              <a:off x="452176" y="723344"/>
              <a:ext cx="2039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NS: frontent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EA44F2-E78D-9D67-CACA-38A537BD5CD3}"/>
              </a:ext>
            </a:extLst>
          </p:cNvPr>
          <p:cNvGrpSpPr/>
          <p:nvPr/>
        </p:nvGrpSpPr>
        <p:grpSpPr>
          <a:xfrm>
            <a:off x="3168813" y="282488"/>
            <a:ext cx="2039815" cy="4388620"/>
            <a:chOff x="3567166" y="635557"/>
            <a:chExt cx="2039815" cy="43886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182732-4696-AA0F-D58F-DD8C5B6E0318}"/>
                </a:ext>
              </a:extLst>
            </p:cNvPr>
            <p:cNvSpPr/>
            <p:nvPr/>
          </p:nvSpPr>
          <p:spPr>
            <a:xfrm>
              <a:off x="3567166" y="635558"/>
              <a:ext cx="2039815" cy="43886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501B2C-8368-6203-1CFA-46AC0103AE29}"/>
                </a:ext>
              </a:extLst>
            </p:cNvPr>
            <p:cNvSpPr txBox="1"/>
            <p:nvPr/>
          </p:nvSpPr>
          <p:spPr>
            <a:xfrm>
              <a:off x="3567166" y="635557"/>
              <a:ext cx="20398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NS: backend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807866-2D69-BB61-DC61-56128D8F87A4}"/>
              </a:ext>
            </a:extLst>
          </p:cNvPr>
          <p:cNvGrpSpPr/>
          <p:nvPr/>
        </p:nvGrpSpPr>
        <p:grpSpPr>
          <a:xfrm>
            <a:off x="89828" y="2291791"/>
            <a:ext cx="1829847" cy="631112"/>
            <a:chOff x="488181" y="2644860"/>
            <a:chExt cx="1829847" cy="6311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D646FA-E73B-2536-8D66-F88F4159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81" y="2644860"/>
              <a:ext cx="651470" cy="6311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D918E5-8D26-FB47-AA34-5E99CF841BD4}"/>
                </a:ext>
              </a:extLst>
            </p:cNvPr>
            <p:cNvSpPr txBox="1"/>
            <p:nvPr/>
          </p:nvSpPr>
          <p:spPr>
            <a:xfrm>
              <a:off x="1261695" y="2775750"/>
              <a:ext cx="1056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app-web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3ACE3E-25E0-27EC-2A42-C5557455F54E}"/>
              </a:ext>
            </a:extLst>
          </p:cNvPr>
          <p:cNvGrpSpPr/>
          <p:nvPr/>
        </p:nvGrpSpPr>
        <p:grpSpPr>
          <a:xfrm>
            <a:off x="93177" y="3148702"/>
            <a:ext cx="2000461" cy="631112"/>
            <a:chOff x="488181" y="2644860"/>
            <a:chExt cx="2000461" cy="63111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F3DFAD-F89F-104D-2FBC-66A14630E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81" y="2644860"/>
              <a:ext cx="651470" cy="63111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D2FC4B-FCB8-7C54-9895-CB4993AAD9F7}"/>
                </a:ext>
              </a:extLst>
            </p:cNvPr>
            <p:cNvSpPr txBox="1"/>
            <p:nvPr/>
          </p:nvSpPr>
          <p:spPr>
            <a:xfrm>
              <a:off x="1261695" y="2775750"/>
              <a:ext cx="12269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app-nginx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0E15F31-7847-5A0C-6BA7-274532D9D671}"/>
              </a:ext>
            </a:extLst>
          </p:cNvPr>
          <p:cNvGrpSpPr/>
          <p:nvPr/>
        </p:nvGrpSpPr>
        <p:grpSpPr>
          <a:xfrm>
            <a:off x="7997044" y="282488"/>
            <a:ext cx="1406769" cy="4388619"/>
            <a:chOff x="8395397" y="635557"/>
            <a:chExt cx="1406769" cy="43886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4C54BD-4F52-59C8-C9B8-59E3BA61291E}"/>
                </a:ext>
              </a:extLst>
            </p:cNvPr>
            <p:cNvSpPr/>
            <p:nvPr/>
          </p:nvSpPr>
          <p:spPr>
            <a:xfrm>
              <a:off x="8395397" y="635557"/>
              <a:ext cx="1406769" cy="43886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B0066C-556A-BD19-4602-F40963763F1C}"/>
                </a:ext>
              </a:extLst>
            </p:cNvPr>
            <p:cNvSpPr txBox="1"/>
            <p:nvPr/>
          </p:nvSpPr>
          <p:spPr>
            <a:xfrm>
              <a:off x="8395397" y="647695"/>
              <a:ext cx="140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NS: frontent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2108A0-CAE0-EFE6-ABB6-BBA256EC41D6}"/>
              </a:ext>
            </a:extLst>
          </p:cNvPr>
          <p:cNvGrpSpPr/>
          <p:nvPr/>
        </p:nvGrpSpPr>
        <p:grpSpPr>
          <a:xfrm>
            <a:off x="9859757" y="280835"/>
            <a:ext cx="1418075" cy="4390272"/>
            <a:chOff x="10258110" y="633904"/>
            <a:chExt cx="1418075" cy="439027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FBC81-5DC6-D8DC-FA5E-23D75127C03D}"/>
                </a:ext>
              </a:extLst>
            </p:cNvPr>
            <p:cNvSpPr/>
            <p:nvPr/>
          </p:nvSpPr>
          <p:spPr>
            <a:xfrm>
              <a:off x="10269416" y="635557"/>
              <a:ext cx="1406769" cy="43886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4518D6-451C-B08C-4CA3-D6086150EE52}"/>
                </a:ext>
              </a:extLst>
            </p:cNvPr>
            <p:cNvSpPr txBox="1"/>
            <p:nvPr/>
          </p:nvSpPr>
          <p:spPr>
            <a:xfrm>
              <a:off x="10258110" y="633904"/>
              <a:ext cx="140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NS: backend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3F33754-27A6-5933-0AD5-19DABEC2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42" y="3222551"/>
            <a:ext cx="753458" cy="905024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C6ECC40-311F-779F-1884-BB4D16A7D5FD}"/>
              </a:ext>
            </a:extLst>
          </p:cNvPr>
          <p:cNvGrpSpPr/>
          <p:nvPr/>
        </p:nvGrpSpPr>
        <p:grpSpPr>
          <a:xfrm>
            <a:off x="3204818" y="1989056"/>
            <a:ext cx="1970229" cy="1179013"/>
            <a:chOff x="3603171" y="2342125"/>
            <a:chExt cx="1970229" cy="117901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0A62F7-1DF6-7315-A831-D7829C0F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171" y="2616076"/>
              <a:ext cx="651470" cy="63111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3C9933A-10F7-CF6B-E90F-E103FB838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387" y="2342125"/>
              <a:ext cx="1179013" cy="1179013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21A3073-437B-0AD2-4B72-33012EB32FCB}"/>
              </a:ext>
            </a:extLst>
          </p:cNvPr>
          <p:cNvSpPr/>
          <p:nvPr/>
        </p:nvSpPr>
        <p:spPr>
          <a:xfrm>
            <a:off x="4114871" y="3314689"/>
            <a:ext cx="1029200" cy="809702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Maria-</a:t>
            </a:r>
            <a:r>
              <a:rPr lang="en-US" dirty="0" err="1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db</a:t>
            </a:r>
            <a:endParaRPr 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F66D411-4E0F-109C-962E-B556CEF111E3}"/>
              </a:ext>
            </a:extLst>
          </p:cNvPr>
          <p:cNvGrpSpPr/>
          <p:nvPr/>
        </p:nvGrpSpPr>
        <p:grpSpPr>
          <a:xfrm>
            <a:off x="6117432" y="2516592"/>
            <a:ext cx="1423668" cy="783922"/>
            <a:chOff x="6515785" y="2869661"/>
            <a:chExt cx="1423668" cy="7839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B90F868-E7B2-1AF7-D961-F979530F5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785" y="2869661"/>
              <a:ext cx="783922" cy="783922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0B6C9B-F4B5-9BB3-4E21-B07DAC2F24BB}"/>
                </a:ext>
              </a:extLst>
            </p:cNvPr>
            <p:cNvSpPr/>
            <p:nvPr/>
          </p:nvSpPr>
          <p:spPr>
            <a:xfrm>
              <a:off x="7043057" y="3036857"/>
              <a:ext cx="896396" cy="369333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Graphana</a:t>
              </a:r>
              <a:endParaRPr 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0AFBC5A-68EA-0415-702D-1730971C7897}"/>
              </a:ext>
            </a:extLst>
          </p:cNvPr>
          <p:cNvGrpSpPr/>
          <p:nvPr/>
        </p:nvGrpSpPr>
        <p:grpSpPr>
          <a:xfrm>
            <a:off x="6156094" y="3467710"/>
            <a:ext cx="1397708" cy="993536"/>
            <a:chOff x="6554447" y="3820779"/>
            <a:chExt cx="1397708" cy="99353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A0B6DEC-FD03-6C02-DC01-24EA078C8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447" y="3820779"/>
              <a:ext cx="684265" cy="68426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BAFD4A9-C47A-2700-C8B7-A6DB31C157FC}"/>
                </a:ext>
              </a:extLst>
            </p:cNvPr>
            <p:cNvSpPr/>
            <p:nvPr/>
          </p:nvSpPr>
          <p:spPr>
            <a:xfrm>
              <a:off x="6933363" y="4444982"/>
              <a:ext cx="1018792" cy="369333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Prometheous</a:t>
              </a:r>
              <a:endParaRPr 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ACD72F5-33D0-3AA3-F4F9-F6924CB19DA5}"/>
              </a:ext>
            </a:extLst>
          </p:cNvPr>
          <p:cNvGrpSpPr/>
          <p:nvPr/>
        </p:nvGrpSpPr>
        <p:grpSpPr>
          <a:xfrm>
            <a:off x="8041214" y="2160901"/>
            <a:ext cx="1422365" cy="851601"/>
            <a:chOff x="488181" y="2644860"/>
            <a:chExt cx="1422365" cy="851601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CD76D47-7064-C619-6A0C-6DD811E3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81" y="2644860"/>
              <a:ext cx="651470" cy="63111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D06337-80A1-F78B-08AA-32109FAABD4A}"/>
                </a:ext>
              </a:extLst>
            </p:cNvPr>
            <p:cNvSpPr txBox="1"/>
            <p:nvPr/>
          </p:nvSpPr>
          <p:spPr>
            <a:xfrm>
              <a:off x="770586" y="3127129"/>
              <a:ext cx="1139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app-</a:t>
              </a:r>
              <a:r>
                <a:rPr lang="en-US" dirty="0" err="1"/>
                <a:t>redis</a:t>
              </a:r>
              <a:endParaRPr lang="en-US" dirty="0"/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539648CC-8693-88C5-BAFA-8EF524832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45" y="2740914"/>
            <a:ext cx="651470" cy="63111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FE0349-BB8D-9ABF-182F-596227CDBF27}"/>
              </a:ext>
            </a:extLst>
          </p:cNvPr>
          <p:cNvSpPr txBox="1"/>
          <p:nvPr/>
        </p:nvSpPr>
        <p:spPr>
          <a:xfrm>
            <a:off x="10160368" y="3314689"/>
            <a:ext cx="122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app-nginx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82E655-B6C2-D430-16FB-9B023A121F27}"/>
              </a:ext>
            </a:extLst>
          </p:cNvPr>
          <p:cNvSpPr txBox="1"/>
          <p:nvPr/>
        </p:nvSpPr>
        <p:spPr>
          <a:xfrm>
            <a:off x="9452273" y="5611550"/>
            <a:ext cx="181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Production</a:t>
            </a:r>
            <a:endParaRPr lang="en-US" b="1" dirty="0"/>
          </a:p>
        </p:txBody>
      </p:sp>
      <p:sp>
        <p:nvSpPr>
          <p:cNvPr id="69" name="Speech Bubble: Oval 68">
            <a:extLst>
              <a:ext uri="{FF2B5EF4-FFF2-40B4-BE49-F238E27FC236}">
                <a16:creationId xmlns:a16="http://schemas.microsoft.com/office/drawing/2014/main" id="{F6ACBFF7-8471-B0CF-169E-EEEBA7A9BE4C}"/>
              </a:ext>
            </a:extLst>
          </p:cNvPr>
          <p:cNvSpPr/>
          <p:nvPr/>
        </p:nvSpPr>
        <p:spPr>
          <a:xfrm>
            <a:off x="80096" y="4082758"/>
            <a:ext cx="1576687" cy="245710"/>
          </a:xfrm>
          <a:prstGeom prst="wedgeEllipseCallout">
            <a:avLst>
              <a:gd name="adj1" fmla="val -18130"/>
              <a:gd name="adj2" fmla="val -21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0" name="Speech Bubble: Oval 69">
            <a:extLst>
              <a:ext uri="{FF2B5EF4-FFF2-40B4-BE49-F238E27FC236}">
                <a16:creationId xmlns:a16="http://schemas.microsoft.com/office/drawing/2014/main" id="{9B5A1EDF-3970-DA81-C9DE-A878F30C0FD9}"/>
              </a:ext>
            </a:extLst>
          </p:cNvPr>
          <p:cNvSpPr/>
          <p:nvPr/>
        </p:nvSpPr>
        <p:spPr>
          <a:xfrm>
            <a:off x="268447" y="1865992"/>
            <a:ext cx="1576687" cy="245710"/>
          </a:xfrm>
          <a:prstGeom prst="wedgeEllipseCallout">
            <a:avLst>
              <a:gd name="adj1" fmla="val -28466"/>
              <a:gd name="adj2" fmla="val 167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1" name="Speech Bubble: Oval 70">
            <a:extLst>
              <a:ext uri="{FF2B5EF4-FFF2-40B4-BE49-F238E27FC236}">
                <a16:creationId xmlns:a16="http://schemas.microsoft.com/office/drawing/2014/main" id="{DFCAE683-1168-1829-7FD6-AFEA17240D82}"/>
              </a:ext>
            </a:extLst>
          </p:cNvPr>
          <p:cNvSpPr/>
          <p:nvPr/>
        </p:nvSpPr>
        <p:spPr>
          <a:xfrm>
            <a:off x="2905005" y="1572893"/>
            <a:ext cx="1576687" cy="245710"/>
          </a:xfrm>
          <a:prstGeom prst="wedgeEllipseCallout">
            <a:avLst>
              <a:gd name="adj1" fmla="val -14685"/>
              <a:gd name="adj2" fmla="val 2341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2" name="Speech Bubble: Oval 71">
            <a:extLst>
              <a:ext uri="{FF2B5EF4-FFF2-40B4-BE49-F238E27FC236}">
                <a16:creationId xmlns:a16="http://schemas.microsoft.com/office/drawing/2014/main" id="{5E01D27E-C3E2-54D4-B7F3-6CE2137D3EA0}"/>
              </a:ext>
            </a:extLst>
          </p:cNvPr>
          <p:cNvSpPr/>
          <p:nvPr/>
        </p:nvSpPr>
        <p:spPr>
          <a:xfrm>
            <a:off x="3207690" y="4334133"/>
            <a:ext cx="1576687" cy="245710"/>
          </a:xfrm>
          <a:prstGeom prst="wedgeEllipseCallout">
            <a:avLst>
              <a:gd name="adj1" fmla="val -18130"/>
              <a:gd name="adj2" fmla="val -21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3" name="Speech Bubble: Oval 72">
            <a:extLst>
              <a:ext uri="{FF2B5EF4-FFF2-40B4-BE49-F238E27FC236}">
                <a16:creationId xmlns:a16="http://schemas.microsoft.com/office/drawing/2014/main" id="{B15F0C4D-6279-A9D4-404A-557E4B75A25D}"/>
              </a:ext>
            </a:extLst>
          </p:cNvPr>
          <p:cNvSpPr/>
          <p:nvPr/>
        </p:nvSpPr>
        <p:spPr>
          <a:xfrm>
            <a:off x="3871820" y="1164227"/>
            <a:ext cx="1576687" cy="245710"/>
          </a:xfrm>
          <a:prstGeom prst="wedgeEllipseCallout">
            <a:avLst>
              <a:gd name="adj1" fmla="val 14600"/>
              <a:gd name="adj2" fmla="val 326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4" name="Speech Bubble: Oval 73">
            <a:extLst>
              <a:ext uri="{FF2B5EF4-FFF2-40B4-BE49-F238E27FC236}">
                <a16:creationId xmlns:a16="http://schemas.microsoft.com/office/drawing/2014/main" id="{1CBCD0B3-67CD-E136-493F-67E0C2100B4A}"/>
              </a:ext>
            </a:extLst>
          </p:cNvPr>
          <p:cNvSpPr/>
          <p:nvPr/>
        </p:nvSpPr>
        <p:spPr>
          <a:xfrm>
            <a:off x="5709882" y="4449019"/>
            <a:ext cx="1576687" cy="245710"/>
          </a:xfrm>
          <a:prstGeom prst="wedgeEllipseCallout">
            <a:avLst>
              <a:gd name="adj1" fmla="val -10091"/>
              <a:gd name="adj2" fmla="val -21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5" name="Speech Bubble: Oval 74">
            <a:extLst>
              <a:ext uri="{FF2B5EF4-FFF2-40B4-BE49-F238E27FC236}">
                <a16:creationId xmlns:a16="http://schemas.microsoft.com/office/drawing/2014/main" id="{E90AB4B8-73FD-1851-0501-20CEFB072B62}"/>
              </a:ext>
            </a:extLst>
          </p:cNvPr>
          <p:cNvSpPr/>
          <p:nvPr/>
        </p:nvSpPr>
        <p:spPr>
          <a:xfrm>
            <a:off x="5878199" y="2092329"/>
            <a:ext cx="1576687" cy="245710"/>
          </a:xfrm>
          <a:prstGeom prst="wedgeEllipseCallout">
            <a:avLst>
              <a:gd name="adj1" fmla="val -8368"/>
              <a:gd name="adj2" fmla="val 130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6" name="Speech Bubble: Oval 75">
            <a:extLst>
              <a:ext uri="{FF2B5EF4-FFF2-40B4-BE49-F238E27FC236}">
                <a16:creationId xmlns:a16="http://schemas.microsoft.com/office/drawing/2014/main" id="{D4A39D6B-E829-7970-CF68-AD02FF1B97D3}"/>
              </a:ext>
            </a:extLst>
          </p:cNvPr>
          <p:cNvSpPr/>
          <p:nvPr/>
        </p:nvSpPr>
        <p:spPr>
          <a:xfrm>
            <a:off x="7997044" y="1756283"/>
            <a:ext cx="1576687" cy="245710"/>
          </a:xfrm>
          <a:prstGeom prst="wedgeEllipseCallout">
            <a:avLst>
              <a:gd name="adj1" fmla="val -11239"/>
              <a:gd name="adj2" fmla="val 145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7" name="Speech Bubble: Oval 76">
            <a:extLst>
              <a:ext uri="{FF2B5EF4-FFF2-40B4-BE49-F238E27FC236}">
                <a16:creationId xmlns:a16="http://schemas.microsoft.com/office/drawing/2014/main" id="{467B829C-3179-8BA7-D6F4-4F4B6F9B4C79}"/>
              </a:ext>
            </a:extLst>
          </p:cNvPr>
          <p:cNvSpPr/>
          <p:nvPr/>
        </p:nvSpPr>
        <p:spPr>
          <a:xfrm>
            <a:off x="9728779" y="2392499"/>
            <a:ext cx="1576687" cy="245710"/>
          </a:xfrm>
          <a:prstGeom prst="wedgeEllipseCallout">
            <a:avLst>
              <a:gd name="adj1" fmla="val -16982"/>
              <a:gd name="adj2" fmla="val 101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Environment: production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A5A7E1-57E8-A9E0-F20C-2D9B724C46A3}"/>
              </a:ext>
            </a:extLst>
          </p:cNvPr>
          <p:cNvSpPr/>
          <p:nvPr/>
        </p:nvSpPr>
        <p:spPr>
          <a:xfrm>
            <a:off x="1116462" y="5638671"/>
            <a:ext cx="7656346" cy="907683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kubectl get pods -l "environment=production“</a:t>
            </a:r>
          </a:p>
          <a:p>
            <a:r>
              <a:rPr lang="en-US" dirty="0"/>
              <a:t>kubectl delete </a:t>
            </a:r>
            <a:r>
              <a:rPr lang="en-US" dirty="0" err="1"/>
              <a:t>deployment,services,statefulsets</a:t>
            </a:r>
            <a:r>
              <a:rPr lang="en-US" dirty="0"/>
              <a:t> -l "environment=production“</a:t>
            </a:r>
          </a:p>
          <a:p>
            <a:r>
              <a:rPr lang="en-US" dirty="0"/>
              <a:t>kubectl get pods -l "partition: customer-a“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AE77A2B-E3BF-6486-1CC9-960156729E33}"/>
              </a:ext>
            </a:extLst>
          </p:cNvPr>
          <p:cNvSpPr/>
          <p:nvPr/>
        </p:nvSpPr>
        <p:spPr>
          <a:xfrm>
            <a:off x="587191" y="3837047"/>
            <a:ext cx="1576687" cy="245710"/>
          </a:xfrm>
          <a:prstGeom prst="wedgeEllipseCallout">
            <a:avLst>
              <a:gd name="adj1" fmla="val -45118"/>
              <a:gd name="adj2" fmla="val -149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partition: customer-a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DD6A43E-A3FE-8A4D-7F06-42BB97355B28}"/>
              </a:ext>
            </a:extLst>
          </p:cNvPr>
          <p:cNvSpPr/>
          <p:nvPr/>
        </p:nvSpPr>
        <p:spPr>
          <a:xfrm>
            <a:off x="577226" y="2059603"/>
            <a:ext cx="1576687" cy="245710"/>
          </a:xfrm>
          <a:prstGeom prst="wedgeEllipseCallout">
            <a:avLst>
              <a:gd name="adj1" fmla="val -48563"/>
              <a:gd name="adj2" fmla="val 1604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partition: customer-a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3C1D65A6-D05C-5547-4DE2-E4AA9D19A12F}"/>
              </a:ext>
            </a:extLst>
          </p:cNvPr>
          <p:cNvSpPr/>
          <p:nvPr/>
        </p:nvSpPr>
        <p:spPr>
          <a:xfrm>
            <a:off x="3203427" y="4152486"/>
            <a:ext cx="1576687" cy="245710"/>
          </a:xfrm>
          <a:prstGeom prst="wedgeEllipseCallout">
            <a:avLst>
              <a:gd name="adj1" fmla="val -41098"/>
              <a:gd name="adj2" fmla="val -163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partition: customer-a</a:t>
            </a:r>
          </a:p>
        </p:txBody>
      </p:sp>
      <p:sp>
        <p:nvSpPr>
          <p:cNvPr id="22" name="Speech Bubble: Oval 21">
            <a:extLst>
              <a:ext uri="{FF2B5EF4-FFF2-40B4-BE49-F238E27FC236}">
                <a16:creationId xmlns:a16="http://schemas.microsoft.com/office/drawing/2014/main" id="{713C52EB-14E7-FAED-65EF-8539B3B6D718}"/>
              </a:ext>
            </a:extLst>
          </p:cNvPr>
          <p:cNvSpPr/>
          <p:nvPr/>
        </p:nvSpPr>
        <p:spPr>
          <a:xfrm>
            <a:off x="2811809" y="1880395"/>
            <a:ext cx="1576687" cy="245710"/>
          </a:xfrm>
          <a:prstGeom prst="wedgeEllipseCallout">
            <a:avLst>
              <a:gd name="adj1" fmla="val 6561"/>
              <a:gd name="adj2" fmla="val 142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partition: customer-a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98439581-18F4-5754-C325-CA7052597B27}"/>
              </a:ext>
            </a:extLst>
          </p:cNvPr>
          <p:cNvSpPr/>
          <p:nvPr/>
        </p:nvSpPr>
        <p:spPr>
          <a:xfrm>
            <a:off x="3988945" y="1524541"/>
            <a:ext cx="1576687" cy="245710"/>
          </a:xfrm>
          <a:prstGeom prst="wedgeEllipseCallout">
            <a:avLst>
              <a:gd name="adj1" fmla="val -330"/>
              <a:gd name="adj2" fmla="val 193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accent2"/>
                </a:solidFill>
              </a:rPr>
              <a:t>partition: customer-a</a:t>
            </a:r>
          </a:p>
        </p:txBody>
      </p:sp>
    </p:spTree>
    <p:extLst>
      <p:ext uri="{BB962C8B-B14F-4D97-AF65-F5344CB8AC3E}">
        <p14:creationId xmlns:p14="http://schemas.microsoft.com/office/powerpoint/2010/main" val="107127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63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7" grpId="0" animBg="1"/>
      <p:bldP spid="17" grpId="0" animBg="1"/>
      <p:bldP spid="19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08677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Add / Update the label on running </a:t>
              </a:r>
              <a:r>
                <a:rPr lang="en-US" sz="5400" b="1" dirty="0"/>
                <a:t>object</a:t>
              </a:r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7500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94203-DC4B-C87B-A0D5-387E271BF8ED}"/>
              </a:ext>
            </a:extLst>
          </p:cNvPr>
          <p:cNvSpPr txBox="1"/>
          <p:nvPr/>
        </p:nvSpPr>
        <p:spPr>
          <a:xfrm>
            <a:off x="471603" y="587828"/>
            <a:ext cx="99800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pods nginx-Pod release=stable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nginx-Pod --show-labels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How to update the labels on existing pods?</a:t>
            </a:r>
          </a:p>
          <a:p>
            <a:endParaRPr lang="en-US" sz="2400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pods nginx-Pod release=canary --overwrite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nginx-Pod --show-labels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 "environment=production"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Using "kubectl label" command might be put you in the risk.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7C628-932F-CC14-AF16-3A3F357BEE11}"/>
              </a:ext>
            </a:extLst>
          </p:cNvPr>
          <p:cNvSpPr/>
          <p:nvPr/>
        </p:nvSpPr>
        <p:spPr>
          <a:xfrm>
            <a:off x="1604051" y="587829"/>
            <a:ext cx="799515" cy="37221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E031C-BB76-3E8C-86FC-A8B647D0F40F}"/>
              </a:ext>
            </a:extLst>
          </p:cNvPr>
          <p:cNvSpPr/>
          <p:nvPr/>
        </p:nvSpPr>
        <p:spPr>
          <a:xfrm>
            <a:off x="6528748" y="2449304"/>
            <a:ext cx="1726977" cy="3545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95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Equality-based requirement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52849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DC53D-EF06-95EE-D49D-9C29B4C91A00}"/>
              </a:ext>
            </a:extLst>
          </p:cNvPr>
          <p:cNvSpPr txBox="1"/>
          <p:nvPr/>
        </p:nvSpPr>
        <p:spPr>
          <a:xfrm>
            <a:off x="182879" y="216099"/>
            <a:ext cx="1174351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Equality- or inequality-based requirements allow filtering by label keys and values.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Three kinds of operators are admitted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accent2"/>
                </a:solidFill>
              </a:rPr>
              <a:t>For example: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environment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=</a:t>
            </a:r>
            <a:r>
              <a:rPr lang="en-US" sz="2800" dirty="0">
                <a:solidFill>
                  <a:schemeClr val="bg1"/>
                </a:solidFill>
              </a:rPr>
              <a:t> production</a:t>
            </a:r>
          </a:p>
          <a:p>
            <a:r>
              <a:rPr lang="en-US" sz="2800" dirty="0">
                <a:solidFill>
                  <a:srgbClr val="0070C0"/>
                </a:solidFill>
              </a:rPr>
              <a:t>tier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!=</a:t>
            </a:r>
            <a:r>
              <a:rPr lang="en-US" sz="2800" dirty="0">
                <a:solidFill>
                  <a:schemeClr val="bg1"/>
                </a:solidFill>
              </a:rPr>
              <a:t> frontend</a:t>
            </a:r>
          </a:p>
          <a:p>
            <a:r>
              <a:rPr lang="en-US" sz="2800" dirty="0">
                <a:solidFill>
                  <a:srgbClr val="0070C0"/>
                </a:solidFill>
              </a:rPr>
              <a:t>environment</a:t>
            </a:r>
            <a:r>
              <a:rPr lang="en-US" sz="2800" dirty="0">
                <a:solidFill>
                  <a:schemeClr val="accent2"/>
                </a:solidFill>
              </a:rPr>
              <a:t>=</a:t>
            </a:r>
            <a:r>
              <a:rPr lang="en-US" sz="2800" dirty="0" err="1">
                <a:solidFill>
                  <a:schemeClr val="bg1"/>
                </a:solidFill>
              </a:rPr>
              <a:t>production,</a:t>
            </a:r>
            <a:r>
              <a:rPr lang="en-US" sz="2800" dirty="0" err="1">
                <a:solidFill>
                  <a:srgbClr val="0070C0"/>
                </a:solidFill>
              </a:rPr>
              <a:t>tier</a:t>
            </a:r>
            <a:r>
              <a:rPr lang="en-US" sz="2800" dirty="0">
                <a:solidFill>
                  <a:schemeClr val="accent2"/>
                </a:solidFill>
              </a:rPr>
              <a:t>!=</a:t>
            </a:r>
            <a:r>
              <a:rPr lang="en-US" sz="28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09396-7F32-C73B-6359-9A3E4DA26D5A}"/>
              </a:ext>
            </a:extLst>
          </p:cNvPr>
          <p:cNvSpPr/>
          <p:nvPr/>
        </p:nvSpPr>
        <p:spPr>
          <a:xfrm>
            <a:off x="6096000" y="1378922"/>
            <a:ext cx="744584" cy="59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=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A2DE6E-F4ED-7791-B7EC-FEA81823E981}"/>
              </a:ext>
            </a:extLst>
          </p:cNvPr>
          <p:cNvSpPr/>
          <p:nvPr/>
        </p:nvSpPr>
        <p:spPr>
          <a:xfrm>
            <a:off x="7201989" y="1378922"/>
            <a:ext cx="744584" cy="59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==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A1CCF8-DC3F-1799-85A2-F1F749310371}"/>
              </a:ext>
            </a:extLst>
          </p:cNvPr>
          <p:cNvSpPr/>
          <p:nvPr/>
        </p:nvSpPr>
        <p:spPr>
          <a:xfrm>
            <a:off x="8307978" y="1378922"/>
            <a:ext cx="744584" cy="594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!=</a:t>
            </a:r>
          </a:p>
        </p:txBody>
      </p:sp>
    </p:spTree>
    <p:extLst>
      <p:ext uri="{BB962C8B-B14F-4D97-AF65-F5344CB8AC3E}">
        <p14:creationId xmlns:p14="http://schemas.microsoft.com/office/powerpoint/2010/main" val="428085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Set-based requirement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9893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62DC6-8CF3-E189-05C6-E77E2E9C67B7}"/>
              </a:ext>
            </a:extLst>
          </p:cNvPr>
          <p:cNvSpPr txBox="1"/>
          <p:nvPr/>
        </p:nvSpPr>
        <p:spPr>
          <a:xfrm>
            <a:off x="182879" y="216099"/>
            <a:ext cx="1174351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It allow filtering keys according to a set of values.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Three kinds of operators are supported in Kubernetes.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It is more expressive and accept OR operator on values.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Examples:  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environment in (production, </a:t>
            </a:r>
            <a:r>
              <a:rPr lang="en-US" sz="2800" dirty="0" err="1">
                <a:solidFill>
                  <a:schemeClr val="bg1"/>
                </a:solidFill>
              </a:rPr>
              <a:t>qa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tier </a:t>
            </a:r>
            <a:r>
              <a:rPr lang="en-US" sz="2800" dirty="0" err="1">
                <a:solidFill>
                  <a:schemeClr val="bg1"/>
                </a:solidFill>
              </a:rPr>
              <a:t>notin</a:t>
            </a:r>
            <a:r>
              <a:rPr lang="en-US" sz="2800" dirty="0">
                <a:solidFill>
                  <a:schemeClr val="bg1"/>
                </a:solidFill>
              </a:rPr>
              <a:t> (frontend, backend)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partition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!partition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02D41-25C4-3498-2D08-FE91E897A5ED}"/>
              </a:ext>
            </a:extLst>
          </p:cNvPr>
          <p:cNvSpPr/>
          <p:nvPr/>
        </p:nvSpPr>
        <p:spPr>
          <a:xfrm>
            <a:off x="1262743" y="1940625"/>
            <a:ext cx="744584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C1F268-5E66-6516-0113-7EC9676E96B2}"/>
              </a:ext>
            </a:extLst>
          </p:cNvPr>
          <p:cNvSpPr/>
          <p:nvPr/>
        </p:nvSpPr>
        <p:spPr>
          <a:xfrm>
            <a:off x="3034938" y="1940625"/>
            <a:ext cx="1380308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notin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4EEFC-C00B-BE10-490E-4DD7B67248EA}"/>
              </a:ext>
            </a:extLst>
          </p:cNvPr>
          <p:cNvSpPr/>
          <p:nvPr/>
        </p:nvSpPr>
        <p:spPr>
          <a:xfrm>
            <a:off x="5351415" y="1940625"/>
            <a:ext cx="1519647" cy="594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exists</a:t>
            </a:r>
          </a:p>
        </p:txBody>
      </p:sp>
    </p:spTree>
    <p:extLst>
      <p:ext uri="{BB962C8B-B14F-4D97-AF65-F5344CB8AC3E}">
        <p14:creationId xmlns:p14="http://schemas.microsoft.com/office/powerpoint/2010/main" val="3552466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CF1C1D-6DD7-2584-4BBE-1810B3EF6A55}"/>
              </a:ext>
            </a:extLst>
          </p:cNvPr>
          <p:cNvSpPr txBox="1"/>
          <p:nvPr/>
        </p:nvSpPr>
        <p:spPr>
          <a:xfrm>
            <a:off x="460464" y="0"/>
            <a:ext cx="6528163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apiVersion: apps/v1</a:t>
            </a:r>
          </a:p>
          <a:p>
            <a:r>
              <a:rPr lang="en-US" sz="1600" dirty="0">
                <a:solidFill>
                  <a:schemeClr val="bg1"/>
                </a:solidFill>
              </a:rPr>
              <a:t>kind: </a:t>
            </a:r>
            <a:r>
              <a:rPr lang="en-US" sz="1600" b="1" dirty="0">
                <a:solidFill>
                  <a:schemeClr val="bg1"/>
                </a:solidFill>
              </a:rPr>
              <a:t>Deployment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name: env-deploy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labels: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release: stable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partition: 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replicas: 3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selector: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b="1" dirty="0" err="1">
                <a:solidFill>
                  <a:schemeClr val="bg1"/>
                </a:solidFill>
              </a:rPr>
              <a:t>matchLabels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</a:t>
            </a:r>
            <a:r>
              <a:rPr lang="en-US" sz="1600" b="1" dirty="0" err="1">
                <a:solidFill>
                  <a:schemeClr val="accent1"/>
                </a:solidFill>
              </a:rPr>
              <a:t>matchExpressions</a:t>
            </a:r>
            <a:r>
              <a:rPr lang="en-US" sz="1600" b="1" dirty="0">
                <a:solidFill>
                  <a:schemeClr val="accent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release, operator: In, values: [stable] }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partition, operator: In, values: [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r>
              <a:rPr lang="en-US" sz="1600" b="1" dirty="0">
                <a:solidFill>
                  <a:schemeClr val="accent1"/>
                </a:solidFill>
              </a:rPr>
              <a:t>] }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environment, operator: </a:t>
            </a:r>
            <a:r>
              <a:rPr lang="en-US" sz="1600" b="1" dirty="0" err="1">
                <a:solidFill>
                  <a:schemeClr val="accent1"/>
                </a:solidFill>
              </a:rPr>
              <a:t>NotIn</a:t>
            </a:r>
            <a:r>
              <a:rPr lang="en-US" sz="1600" b="1" dirty="0">
                <a:solidFill>
                  <a:schemeClr val="accent1"/>
                </a:solidFill>
              </a:rPr>
              <a:t>, values: [dev] }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template: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metadata: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labels: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release: stable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partition: 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spec: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containers: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name: env-</a:t>
            </a:r>
            <a:r>
              <a:rPr lang="en-US" sz="1600" dirty="0" err="1">
                <a:solidFill>
                  <a:schemeClr val="bg1"/>
                </a:solidFill>
              </a:rPr>
              <a:t>cont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image: 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BC733-A7D8-3C18-64E5-F7F1750A4463}"/>
              </a:ext>
            </a:extLst>
          </p:cNvPr>
          <p:cNvSpPr/>
          <p:nvPr/>
        </p:nvSpPr>
        <p:spPr>
          <a:xfrm>
            <a:off x="637400" y="3223563"/>
            <a:ext cx="4681360" cy="10450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94CC5-903E-6194-360A-9369D53B8FF8}"/>
              </a:ext>
            </a:extLst>
          </p:cNvPr>
          <p:cNvSpPr/>
          <p:nvPr/>
        </p:nvSpPr>
        <p:spPr>
          <a:xfrm>
            <a:off x="726453" y="4641410"/>
            <a:ext cx="2160439" cy="10450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510CA4F-1CD5-7AE5-C935-33AF98967F8F}"/>
              </a:ext>
            </a:extLst>
          </p:cNvPr>
          <p:cNvSpPr/>
          <p:nvPr/>
        </p:nvSpPr>
        <p:spPr>
          <a:xfrm>
            <a:off x="7493000" y="1995554"/>
            <a:ext cx="2324100" cy="1789046"/>
          </a:xfrm>
          <a:prstGeom prst="wedgeEllipseCallout">
            <a:avLst>
              <a:gd name="adj1" fmla="val -140505"/>
              <a:gd name="adj2" fmla="val 4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Set-based requirement</a:t>
            </a:r>
          </a:p>
        </p:txBody>
      </p:sp>
    </p:spTree>
    <p:extLst>
      <p:ext uri="{BB962C8B-B14F-4D97-AF65-F5344CB8AC3E}">
        <p14:creationId xmlns:p14="http://schemas.microsoft.com/office/powerpoint/2010/main" val="3266131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08677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listing the labels?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729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Kubernetes labels tagging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141537"/>
            <a:ext cx="698946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Labels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Annotations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5E858-CE20-ACFD-731D-AAA75E816C23}"/>
              </a:ext>
            </a:extLst>
          </p:cNvPr>
          <p:cNvSpPr txBox="1"/>
          <p:nvPr/>
        </p:nvSpPr>
        <p:spPr>
          <a:xfrm>
            <a:off x="195943" y="352697"/>
            <a:ext cx="118319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--show-labels</a:t>
            </a:r>
          </a:p>
          <a:p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–l release=stable</a:t>
            </a:r>
          </a:p>
          <a:p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-l release=stable --output=wide</a:t>
            </a:r>
          </a:p>
          <a:p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-l -n A</a:t>
            </a:r>
          </a:p>
        </p:txBody>
      </p:sp>
    </p:spTree>
    <p:extLst>
      <p:ext uri="{BB962C8B-B14F-4D97-AF65-F5344CB8AC3E}">
        <p14:creationId xmlns:p14="http://schemas.microsoft.com/office/powerpoint/2010/main" val="2462769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08677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Deleting a label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004735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7399DA-A11E-87DD-9CD0-B7D78906995F}"/>
              </a:ext>
            </a:extLst>
          </p:cNvPr>
          <p:cNvSpPr txBox="1"/>
          <p:nvPr/>
        </p:nvSpPr>
        <p:spPr>
          <a:xfrm>
            <a:off x="195072" y="353568"/>
            <a:ext cx="11777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kubectl label nginx-pod release-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kubectl get pods --show-labels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660E6C-CB80-CC8F-6796-7314E0D08684}"/>
              </a:ext>
            </a:extLst>
          </p:cNvPr>
          <p:cNvSpPr/>
          <p:nvPr/>
        </p:nvSpPr>
        <p:spPr>
          <a:xfrm>
            <a:off x="6620256" y="474738"/>
            <a:ext cx="402336" cy="488430"/>
          </a:xfrm>
          <a:custGeom>
            <a:avLst/>
            <a:gdLst>
              <a:gd name="connsiteX0" fmla="*/ 0 w 402336"/>
              <a:gd name="connsiteY0" fmla="*/ 0 h 488430"/>
              <a:gd name="connsiteX1" fmla="*/ 402336 w 402336"/>
              <a:gd name="connsiteY1" fmla="*/ 0 h 488430"/>
              <a:gd name="connsiteX2" fmla="*/ 402336 w 402336"/>
              <a:gd name="connsiteY2" fmla="*/ 488430 h 488430"/>
              <a:gd name="connsiteX3" fmla="*/ 0 w 402336"/>
              <a:gd name="connsiteY3" fmla="*/ 488430 h 488430"/>
              <a:gd name="connsiteX4" fmla="*/ 0 w 402336"/>
              <a:gd name="connsiteY4" fmla="*/ 0 h 48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336" h="488430" extrusionOk="0">
                <a:moveTo>
                  <a:pt x="0" y="0"/>
                </a:moveTo>
                <a:cubicBezTo>
                  <a:pt x="97894" y="11719"/>
                  <a:pt x="264852" y="3612"/>
                  <a:pt x="402336" y="0"/>
                </a:cubicBezTo>
                <a:cubicBezTo>
                  <a:pt x="390383" y="180959"/>
                  <a:pt x="384475" y="255329"/>
                  <a:pt x="402336" y="488430"/>
                </a:cubicBezTo>
                <a:cubicBezTo>
                  <a:pt x="252529" y="472748"/>
                  <a:pt x="182623" y="484014"/>
                  <a:pt x="0" y="488430"/>
                </a:cubicBezTo>
                <a:cubicBezTo>
                  <a:pt x="4566" y="387987"/>
                  <a:pt x="12580" y="22569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9415770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Add a label to a </a:t>
              </a:r>
              <a:r>
                <a:rPr lang="en-US" sz="5400" b="1" dirty="0"/>
                <a:t>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82793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A81CC-98C8-BFBC-0765-24966FE77B96}"/>
              </a:ext>
            </a:extLst>
          </p:cNvPr>
          <p:cNvSpPr txBox="1"/>
          <p:nvPr/>
        </p:nvSpPr>
        <p:spPr>
          <a:xfrm>
            <a:off x="182880" y="89624"/>
            <a:ext cx="111687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nodes --show-labels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nodes &lt;your-node-name&gt;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nodes workernode1.example.com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nodes --show-labels</a:t>
            </a:r>
          </a:p>
          <a:p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pod that gets scheduled to your chosen node</a:t>
            </a:r>
          </a:p>
          <a:p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name: nginx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env: test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name: nginx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image: nginx</a:t>
            </a:r>
          </a:p>
          <a:p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nodeSelector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0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9D3C5D-D61E-52EB-0E93-298861A18313}"/>
              </a:ext>
            </a:extLst>
          </p:cNvPr>
          <p:cNvSpPr/>
          <p:nvPr/>
        </p:nvSpPr>
        <p:spPr>
          <a:xfrm>
            <a:off x="3824737" y="397401"/>
            <a:ext cx="3085514" cy="4993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4EA2-D4D3-F7BE-7931-30E5A84E1ED9}"/>
              </a:ext>
            </a:extLst>
          </p:cNvPr>
          <p:cNvSpPr/>
          <p:nvPr/>
        </p:nvSpPr>
        <p:spPr>
          <a:xfrm>
            <a:off x="6910251" y="397400"/>
            <a:ext cx="2495006" cy="4993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E66E0E-6E7E-2B38-3562-E3419085EF70}"/>
              </a:ext>
            </a:extLst>
          </p:cNvPr>
          <p:cNvSpPr/>
          <p:nvPr/>
        </p:nvSpPr>
        <p:spPr>
          <a:xfrm>
            <a:off x="3824737" y="884850"/>
            <a:ext cx="4365674" cy="3196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E39C7-782D-11FA-0DA9-9F016BD3FECB}"/>
              </a:ext>
            </a:extLst>
          </p:cNvPr>
          <p:cNvSpPr/>
          <p:nvPr/>
        </p:nvSpPr>
        <p:spPr>
          <a:xfrm>
            <a:off x="397914" y="4833258"/>
            <a:ext cx="3050680" cy="17765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1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A81CC-98C8-BFBC-0765-24966FE77B96}"/>
              </a:ext>
            </a:extLst>
          </p:cNvPr>
          <p:cNvSpPr txBox="1"/>
          <p:nvPr/>
        </p:nvSpPr>
        <p:spPr>
          <a:xfrm>
            <a:off x="182880" y="89624"/>
            <a:ext cx="111687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nodes --show-labels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nodes &lt;your-node-name&gt;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label nodes workernode1.example.com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nodes --show-labels</a:t>
            </a:r>
          </a:p>
          <a:p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pod that gets scheduled to your chosen node</a:t>
            </a:r>
          </a:p>
          <a:p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name: nginx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env: test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name: nginx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image: nginx</a:t>
            </a:r>
          </a:p>
          <a:p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nodeSelector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disktype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ssd</a:t>
            </a:r>
            <a:endParaRPr lang="en-US" sz="2000" b="1" dirty="0">
              <a:solidFill>
                <a:srgbClr val="FFC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E39C7-782D-11FA-0DA9-9F016BD3FECB}"/>
              </a:ext>
            </a:extLst>
          </p:cNvPr>
          <p:cNvSpPr/>
          <p:nvPr/>
        </p:nvSpPr>
        <p:spPr>
          <a:xfrm>
            <a:off x="397914" y="5747657"/>
            <a:ext cx="2671857" cy="712942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ABFEAE-0497-FF23-F901-79A0306535F2}"/>
              </a:ext>
            </a:extLst>
          </p:cNvPr>
          <p:cNvSpPr/>
          <p:nvPr/>
        </p:nvSpPr>
        <p:spPr>
          <a:xfrm>
            <a:off x="5447212" y="3429000"/>
            <a:ext cx="4323805" cy="8621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kubectl get pods --output=wide</a:t>
            </a:r>
          </a:p>
        </p:txBody>
      </p:sp>
    </p:spTree>
    <p:extLst>
      <p:ext uri="{BB962C8B-B14F-4D97-AF65-F5344CB8AC3E}">
        <p14:creationId xmlns:p14="http://schemas.microsoft.com/office/powerpoint/2010/main" val="190266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BC81CE-E5C2-01D2-DCD4-240C12475577}"/>
              </a:ext>
            </a:extLst>
          </p:cNvPr>
          <p:cNvSpPr txBox="1"/>
          <p:nvPr/>
        </p:nvSpPr>
        <p:spPr>
          <a:xfrm>
            <a:off x="246185" y="304800"/>
            <a:ext cx="116761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Summary 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The more labeling you have in place, the easier it is to find precisely what you're looking for in Kubernetes.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Multiple teams using Kubernetes need to follow the same labeling conventions. Otherwise, all the labeling effort will bring you no value. 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Don’t change labels often.</a:t>
            </a:r>
          </a:p>
        </p:txBody>
      </p:sp>
    </p:spTree>
    <p:extLst>
      <p:ext uri="{BB962C8B-B14F-4D97-AF65-F5344CB8AC3E}">
        <p14:creationId xmlns:p14="http://schemas.microsoft.com/office/powerpoint/2010/main" val="439631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7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Kubernetes labels tagging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141537"/>
            <a:ext cx="6989466" cy="4351338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What  is  Labels?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Benefit of using Labels?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Equality-based requirement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Set-based requirement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How to listing the labels?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 / Update label on running object?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Deleting a label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 a label to a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LAB + EXAM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Annotations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F307A-7072-6189-9237-FF11F8B7F742}"/>
              </a:ext>
            </a:extLst>
          </p:cNvPr>
          <p:cNvSpPr/>
          <p:nvPr/>
        </p:nvSpPr>
        <p:spPr>
          <a:xfrm>
            <a:off x="1337733" y="2438400"/>
            <a:ext cx="6299200" cy="3115733"/>
          </a:xfrm>
          <a:custGeom>
            <a:avLst/>
            <a:gdLst>
              <a:gd name="connsiteX0" fmla="*/ 0 w 6299200"/>
              <a:gd name="connsiteY0" fmla="*/ 0 h 3115733"/>
              <a:gd name="connsiteX1" fmla="*/ 383679 w 6299200"/>
              <a:gd name="connsiteY1" fmla="*/ 0 h 3115733"/>
              <a:gd name="connsiteX2" fmla="*/ 830349 w 6299200"/>
              <a:gd name="connsiteY2" fmla="*/ 0 h 3115733"/>
              <a:gd name="connsiteX3" fmla="*/ 1528988 w 6299200"/>
              <a:gd name="connsiteY3" fmla="*/ 0 h 3115733"/>
              <a:gd name="connsiteX4" fmla="*/ 2101642 w 6299200"/>
              <a:gd name="connsiteY4" fmla="*/ 0 h 3115733"/>
              <a:gd name="connsiteX5" fmla="*/ 2674297 w 6299200"/>
              <a:gd name="connsiteY5" fmla="*/ 0 h 3115733"/>
              <a:gd name="connsiteX6" fmla="*/ 3120967 w 6299200"/>
              <a:gd name="connsiteY6" fmla="*/ 0 h 3115733"/>
              <a:gd name="connsiteX7" fmla="*/ 3504646 w 6299200"/>
              <a:gd name="connsiteY7" fmla="*/ 0 h 3115733"/>
              <a:gd name="connsiteX8" fmla="*/ 3951316 w 6299200"/>
              <a:gd name="connsiteY8" fmla="*/ 0 h 3115733"/>
              <a:gd name="connsiteX9" fmla="*/ 4397987 w 6299200"/>
              <a:gd name="connsiteY9" fmla="*/ 0 h 3115733"/>
              <a:gd name="connsiteX10" fmla="*/ 4907649 w 6299200"/>
              <a:gd name="connsiteY10" fmla="*/ 0 h 3115733"/>
              <a:gd name="connsiteX11" fmla="*/ 5480304 w 6299200"/>
              <a:gd name="connsiteY11" fmla="*/ 0 h 3115733"/>
              <a:gd name="connsiteX12" fmla="*/ 6299200 w 6299200"/>
              <a:gd name="connsiteY12" fmla="*/ 0 h 3115733"/>
              <a:gd name="connsiteX13" fmla="*/ 6299200 w 6299200"/>
              <a:gd name="connsiteY13" fmla="*/ 581603 h 3115733"/>
              <a:gd name="connsiteX14" fmla="*/ 6299200 w 6299200"/>
              <a:gd name="connsiteY14" fmla="*/ 1163207 h 3115733"/>
              <a:gd name="connsiteX15" fmla="*/ 6299200 w 6299200"/>
              <a:gd name="connsiteY15" fmla="*/ 1713653 h 3115733"/>
              <a:gd name="connsiteX16" fmla="*/ 6299200 w 6299200"/>
              <a:gd name="connsiteY16" fmla="*/ 2295257 h 3115733"/>
              <a:gd name="connsiteX17" fmla="*/ 6299200 w 6299200"/>
              <a:gd name="connsiteY17" fmla="*/ 3115733 h 3115733"/>
              <a:gd name="connsiteX18" fmla="*/ 5726545 w 6299200"/>
              <a:gd name="connsiteY18" fmla="*/ 3115733 h 3115733"/>
              <a:gd name="connsiteX19" fmla="*/ 5216883 w 6299200"/>
              <a:gd name="connsiteY19" fmla="*/ 3115733 h 3115733"/>
              <a:gd name="connsiteX20" fmla="*/ 4707220 w 6299200"/>
              <a:gd name="connsiteY20" fmla="*/ 3115733 h 3115733"/>
              <a:gd name="connsiteX21" fmla="*/ 4071574 w 6299200"/>
              <a:gd name="connsiteY21" fmla="*/ 3115733 h 3115733"/>
              <a:gd name="connsiteX22" fmla="*/ 3435927 w 6299200"/>
              <a:gd name="connsiteY22" fmla="*/ 3115733 h 3115733"/>
              <a:gd name="connsiteX23" fmla="*/ 2926265 w 6299200"/>
              <a:gd name="connsiteY23" fmla="*/ 3115733 h 3115733"/>
              <a:gd name="connsiteX24" fmla="*/ 2416602 w 6299200"/>
              <a:gd name="connsiteY24" fmla="*/ 3115733 h 3115733"/>
              <a:gd name="connsiteX25" fmla="*/ 1906940 w 6299200"/>
              <a:gd name="connsiteY25" fmla="*/ 3115733 h 3115733"/>
              <a:gd name="connsiteX26" fmla="*/ 1460269 w 6299200"/>
              <a:gd name="connsiteY26" fmla="*/ 3115733 h 3115733"/>
              <a:gd name="connsiteX27" fmla="*/ 761631 w 6299200"/>
              <a:gd name="connsiteY27" fmla="*/ 3115733 h 3115733"/>
              <a:gd name="connsiteX28" fmla="*/ 0 w 6299200"/>
              <a:gd name="connsiteY28" fmla="*/ 3115733 h 3115733"/>
              <a:gd name="connsiteX29" fmla="*/ 0 w 6299200"/>
              <a:gd name="connsiteY29" fmla="*/ 2627601 h 3115733"/>
              <a:gd name="connsiteX30" fmla="*/ 0 w 6299200"/>
              <a:gd name="connsiteY30" fmla="*/ 2108313 h 3115733"/>
              <a:gd name="connsiteX31" fmla="*/ 0 w 6299200"/>
              <a:gd name="connsiteY31" fmla="*/ 1651338 h 3115733"/>
              <a:gd name="connsiteX32" fmla="*/ 0 w 6299200"/>
              <a:gd name="connsiteY32" fmla="*/ 1132050 h 3115733"/>
              <a:gd name="connsiteX33" fmla="*/ 0 w 6299200"/>
              <a:gd name="connsiteY33" fmla="*/ 706233 h 3115733"/>
              <a:gd name="connsiteX34" fmla="*/ 0 w 6299200"/>
              <a:gd name="connsiteY34" fmla="*/ 0 h 311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299200" h="3115733" extrusionOk="0">
                <a:moveTo>
                  <a:pt x="0" y="0"/>
                </a:moveTo>
                <a:cubicBezTo>
                  <a:pt x="173483" y="-13330"/>
                  <a:pt x="262965" y="25755"/>
                  <a:pt x="383679" y="0"/>
                </a:cubicBezTo>
                <a:cubicBezTo>
                  <a:pt x="504393" y="-25755"/>
                  <a:pt x="649230" y="35260"/>
                  <a:pt x="830349" y="0"/>
                </a:cubicBezTo>
                <a:cubicBezTo>
                  <a:pt x="1011468" y="-35260"/>
                  <a:pt x="1316987" y="15369"/>
                  <a:pt x="1528988" y="0"/>
                </a:cubicBezTo>
                <a:cubicBezTo>
                  <a:pt x="1740989" y="-15369"/>
                  <a:pt x="1865272" y="20023"/>
                  <a:pt x="2101642" y="0"/>
                </a:cubicBezTo>
                <a:cubicBezTo>
                  <a:pt x="2338012" y="-20023"/>
                  <a:pt x="2494894" y="35984"/>
                  <a:pt x="2674297" y="0"/>
                </a:cubicBezTo>
                <a:cubicBezTo>
                  <a:pt x="2853701" y="-35984"/>
                  <a:pt x="2946093" y="51256"/>
                  <a:pt x="3120967" y="0"/>
                </a:cubicBezTo>
                <a:cubicBezTo>
                  <a:pt x="3295841" y="-51256"/>
                  <a:pt x="3344166" y="25246"/>
                  <a:pt x="3504646" y="0"/>
                </a:cubicBezTo>
                <a:cubicBezTo>
                  <a:pt x="3665126" y="-25246"/>
                  <a:pt x="3840193" y="35348"/>
                  <a:pt x="3951316" y="0"/>
                </a:cubicBezTo>
                <a:cubicBezTo>
                  <a:pt x="4062439" y="-35348"/>
                  <a:pt x="4228018" y="40420"/>
                  <a:pt x="4397987" y="0"/>
                </a:cubicBezTo>
                <a:cubicBezTo>
                  <a:pt x="4567956" y="-40420"/>
                  <a:pt x="4775097" y="31448"/>
                  <a:pt x="4907649" y="0"/>
                </a:cubicBezTo>
                <a:cubicBezTo>
                  <a:pt x="5040201" y="-31448"/>
                  <a:pt x="5261039" y="27979"/>
                  <a:pt x="5480304" y="0"/>
                </a:cubicBezTo>
                <a:cubicBezTo>
                  <a:pt x="5699570" y="-27979"/>
                  <a:pt x="6035011" y="21750"/>
                  <a:pt x="6299200" y="0"/>
                </a:cubicBezTo>
                <a:cubicBezTo>
                  <a:pt x="6331225" y="119789"/>
                  <a:pt x="6258370" y="394977"/>
                  <a:pt x="6299200" y="581603"/>
                </a:cubicBezTo>
                <a:cubicBezTo>
                  <a:pt x="6340030" y="768229"/>
                  <a:pt x="6277688" y="1042556"/>
                  <a:pt x="6299200" y="1163207"/>
                </a:cubicBezTo>
                <a:cubicBezTo>
                  <a:pt x="6320712" y="1283858"/>
                  <a:pt x="6253523" y="1526977"/>
                  <a:pt x="6299200" y="1713653"/>
                </a:cubicBezTo>
                <a:cubicBezTo>
                  <a:pt x="6344877" y="1900329"/>
                  <a:pt x="6267515" y="2170904"/>
                  <a:pt x="6299200" y="2295257"/>
                </a:cubicBezTo>
                <a:cubicBezTo>
                  <a:pt x="6330885" y="2419610"/>
                  <a:pt x="6296274" y="2815248"/>
                  <a:pt x="6299200" y="3115733"/>
                </a:cubicBezTo>
                <a:cubicBezTo>
                  <a:pt x="6060517" y="3170099"/>
                  <a:pt x="5911185" y="3068938"/>
                  <a:pt x="5726545" y="3115733"/>
                </a:cubicBezTo>
                <a:cubicBezTo>
                  <a:pt x="5541906" y="3162528"/>
                  <a:pt x="5456958" y="3105324"/>
                  <a:pt x="5216883" y="3115733"/>
                </a:cubicBezTo>
                <a:cubicBezTo>
                  <a:pt x="4976808" y="3126142"/>
                  <a:pt x="4907272" y="3068462"/>
                  <a:pt x="4707220" y="3115733"/>
                </a:cubicBezTo>
                <a:cubicBezTo>
                  <a:pt x="4507168" y="3163004"/>
                  <a:pt x="4199840" y="3085306"/>
                  <a:pt x="4071574" y="3115733"/>
                </a:cubicBezTo>
                <a:cubicBezTo>
                  <a:pt x="3943308" y="3146160"/>
                  <a:pt x="3748711" y="3103080"/>
                  <a:pt x="3435927" y="3115733"/>
                </a:cubicBezTo>
                <a:cubicBezTo>
                  <a:pt x="3123143" y="3128386"/>
                  <a:pt x="3084563" y="3079689"/>
                  <a:pt x="2926265" y="3115733"/>
                </a:cubicBezTo>
                <a:cubicBezTo>
                  <a:pt x="2767967" y="3151777"/>
                  <a:pt x="2606862" y="3077041"/>
                  <a:pt x="2416602" y="3115733"/>
                </a:cubicBezTo>
                <a:cubicBezTo>
                  <a:pt x="2226342" y="3154425"/>
                  <a:pt x="2026061" y="3064530"/>
                  <a:pt x="1906940" y="3115733"/>
                </a:cubicBezTo>
                <a:cubicBezTo>
                  <a:pt x="1787819" y="3166936"/>
                  <a:pt x="1571401" y="3064837"/>
                  <a:pt x="1460269" y="3115733"/>
                </a:cubicBezTo>
                <a:cubicBezTo>
                  <a:pt x="1349137" y="3166629"/>
                  <a:pt x="1025205" y="3040186"/>
                  <a:pt x="761631" y="3115733"/>
                </a:cubicBezTo>
                <a:cubicBezTo>
                  <a:pt x="498057" y="3191280"/>
                  <a:pt x="280998" y="3099005"/>
                  <a:pt x="0" y="3115733"/>
                </a:cubicBezTo>
                <a:cubicBezTo>
                  <a:pt x="-28655" y="2962287"/>
                  <a:pt x="14271" y="2853706"/>
                  <a:pt x="0" y="2627601"/>
                </a:cubicBezTo>
                <a:cubicBezTo>
                  <a:pt x="-14271" y="2401496"/>
                  <a:pt x="54911" y="2344304"/>
                  <a:pt x="0" y="2108313"/>
                </a:cubicBezTo>
                <a:cubicBezTo>
                  <a:pt x="-54911" y="1872322"/>
                  <a:pt x="24446" y="1749914"/>
                  <a:pt x="0" y="1651338"/>
                </a:cubicBezTo>
                <a:cubicBezTo>
                  <a:pt x="-24446" y="1552762"/>
                  <a:pt x="46501" y="1260411"/>
                  <a:pt x="0" y="1132050"/>
                </a:cubicBezTo>
                <a:cubicBezTo>
                  <a:pt x="-46501" y="1003689"/>
                  <a:pt x="19452" y="875764"/>
                  <a:pt x="0" y="706233"/>
                </a:cubicBezTo>
                <a:cubicBezTo>
                  <a:pt x="-19452" y="536702"/>
                  <a:pt x="26359" y="256611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D85DBF8-CF06-1F98-F6B4-76E41702BB6F}"/>
              </a:ext>
            </a:extLst>
          </p:cNvPr>
          <p:cNvSpPr/>
          <p:nvPr/>
        </p:nvSpPr>
        <p:spPr>
          <a:xfrm>
            <a:off x="7102969" y="3420797"/>
            <a:ext cx="1389290" cy="1141412"/>
          </a:xfrm>
          <a:prstGeom prst="flowChartConnector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AF0F66-6090-5A21-B141-F699D7B34B8E}"/>
              </a:ext>
            </a:extLst>
          </p:cNvPr>
          <p:cNvGrpSpPr/>
          <p:nvPr/>
        </p:nvGrpSpPr>
        <p:grpSpPr>
          <a:xfrm>
            <a:off x="7298081" y="3563143"/>
            <a:ext cx="999067" cy="754063"/>
            <a:chOff x="8449733" y="2189692"/>
            <a:chExt cx="999067" cy="75406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0684ED-1CCF-75D1-75D8-4782CFBF91F7}"/>
                </a:ext>
              </a:extLst>
            </p:cNvPr>
            <p:cNvCxnSpPr/>
            <p:nvPr/>
          </p:nvCxnSpPr>
          <p:spPr>
            <a:xfrm>
              <a:off x="8449733" y="2624667"/>
              <a:ext cx="355600" cy="2709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ECFB60-153E-B7E9-FD8C-D01A5AF0A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5333" y="2189692"/>
              <a:ext cx="643467" cy="7540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6707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7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Kubernetes labels tagging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88" y="1720321"/>
            <a:ext cx="9252131" cy="4351338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Labels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Annotations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What is Annotation?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Attaching metadata to 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Adding annotation on running object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How to delete Annotation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 for Labels &amp; Annotations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F307A-7072-6189-9237-FF11F8B7F742}"/>
              </a:ext>
            </a:extLst>
          </p:cNvPr>
          <p:cNvSpPr/>
          <p:nvPr/>
        </p:nvSpPr>
        <p:spPr>
          <a:xfrm>
            <a:off x="1256453" y="3291840"/>
            <a:ext cx="7308428" cy="1991360"/>
          </a:xfrm>
          <a:custGeom>
            <a:avLst/>
            <a:gdLst>
              <a:gd name="connsiteX0" fmla="*/ 0 w 7308428"/>
              <a:gd name="connsiteY0" fmla="*/ 0 h 1991360"/>
              <a:gd name="connsiteX1" fmla="*/ 342934 w 7308428"/>
              <a:gd name="connsiteY1" fmla="*/ 0 h 1991360"/>
              <a:gd name="connsiteX2" fmla="*/ 758952 w 7308428"/>
              <a:gd name="connsiteY2" fmla="*/ 0 h 1991360"/>
              <a:gd name="connsiteX3" fmla="*/ 1467307 w 7308428"/>
              <a:gd name="connsiteY3" fmla="*/ 0 h 1991360"/>
              <a:gd name="connsiteX4" fmla="*/ 2029494 w 7308428"/>
              <a:gd name="connsiteY4" fmla="*/ 0 h 1991360"/>
              <a:gd name="connsiteX5" fmla="*/ 2591681 w 7308428"/>
              <a:gd name="connsiteY5" fmla="*/ 0 h 1991360"/>
              <a:gd name="connsiteX6" fmla="*/ 3007699 w 7308428"/>
              <a:gd name="connsiteY6" fmla="*/ 0 h 1991360"/>
              <a:gd name="connsiteX7" fmla="*/ 3350633 w 7308428"/>
              <a:gd name="connsiteY7" fmla="*/ 0 h 1991360"/>
              <a:gd name="connsiteX8" fmla="*/ 3766651 w 7308428"/>
              <a:gd name="connsiteY8" fmla="*/ 0 h 1991360"/>
              <a:gd name="connsiteX9" fmla="*/ 4182670 w 7308428"/>
              <a:gd name="connsiteY9" fmla="*/ 0 h 1991360"/>
              <a:gd name="connsiteX10" fmla="*/ 4671772 w 7308428"/>
              <a:gd name="connsiteY10" fmla="*/ 0 h 1991360"/>
              <a:gd name="connsiteX11" fmla="*/ 5233959 w 7308428"/>
              <a:gd name="connsiteY11" fmla="*/ 0 h 1991360"/>
              <a:gd name="connsiteX12" fmla="*/ 5942314 w 7308428"/>
              <a:gd name="connsiteY12" fmla="*/ 0 h 1991360"/>
              <a:gd name="connsiteX13" fmla="*/ 6650669 w 7308428"/>
              <a:gd name="connsiteY13" fmla="*/ 0 h 1991360"/>
              <a:gd name="connsiteX14" fmla="*/ 7308428 w 7308428"/>
              <a:gd name="connsiteY14" fmla="*/ 0 h 1991360"/>
              <a:gd name="connsiteX15" fmla="*/ 7308428 w 7308428"/>
              <a:gd name="connsiteY15" fmla="*/ 497840 h 1991360"/>
              <a:gd name="connsiteX16" fmla="*/ 7308428 w 7308428"/>
              <a:gd name="connsiteY16" fmla="*/ 1035507 h 1991360"/>
              <a:gd name="connsiteX17" fmla="*/ 7308428 w 7308428"/>
              <a:gd name="connsiteY17" fmla="*/ 1533347 h 1991360"/>
              <a:gd name="connsiteX18" fmla="*/ 7308428 w 7308428"/>
              <a:gd name="connsiteY18" fmla="*/ 1991360 h 1991360"/>
              <a:gd name="connsiteX19" fmla="*/ 6746241 w 7308428"/>
              <a:gd name="connsiteY19" fmla="*/ 1991360 h 1991360"/>
              <a:gd name="connsiteX20" fmla="*/ 6257139 w 7308428"/>
              <a:gd name="connsiteY20" fmla="*/ 1991360 h 1991360"/>
              <a:gd name="connsiteX21" fmla="*/ 5621868 w 7308428"/>
              <a:gd name="connsiteY21" fmla="*/ 1991360 h 1991360"/>
              <a:gd name="connsiteX22" fmla="*/ 4986597 w 7308428"/>
              <a:gd name="connsiteY22" fmla="*/ 1991360 h 1991360"/>
              <a:gd name="connsiteX23" fmla="*/ 4497494 w 7308428"/>
              <a:gd name="connsiteY23" fmla="*/ 1991360 h 1991360"/>
              <a:gd name="connsiteX24" fmla="*/ 4008392 w 7308428"/>
              <a:gd name="connsiteY24" fmla="*/ 1991360 h 1991360"/>
              <a:gd name="connsiteX25" fmla="*/ 3519289 w 7308428"/>
              <a:gd name="connsiteY25" fmla="*/ 1991360 h 1991360"/>
              <a:gd name="connsiteX26" fmla="*/ 3103271 w 7308428"/>
              <a:gd name="connsiteY26" fmla="*/ 1991360 h 1991360"/>
              <a:gd name="connsiteX27" fmla="*/ 2394916 w 7308428"/>
              <a:gd name="connsiteY27" fmla="*/ 1991360 h 1991360"/>
              <a:gd name="connsiteX28" fmla="*/ 1759645 w 7308428"/>
              <a:gd name="connsiteY28" fmla="*/ 1991360 h 1991360"/>
              <a:gd name="connsiteX29" fmla="*/ 1270542 w 7308428"/>
              <a:gd name="connsiteY29" fmla="*/ 1991360 h 1991360"/>
              <a:gd name="connsiteX30" fmla="*/ 781440 w 7308428"/>
              <a:gd name="connsiteY30" fmla="*/ 1991360 h 1991360"/>
              <a:gd name="connsiteX31" fmla="*/ 0 w 7308428"/>
              <a:gd name="connsiteY31" fmla="*/ 1991360 h 1991360"/>
              <a:gd name="connsiteX32" fmla="*/ 0 w 7308428"/>
              <a:gd name="connsiteY32" fmla="*/ 1453693 h 1991360"/>
              <a:gd name="connsiteX33" fmla="*/ 0 w 7308428"/>
              <a:gd name="connsiteY33" fmla="*/ 1015594 h 1991360"/>
              <a:gd name="connsiteX34" fmla="*/ 0 w 7308428"/>
              <a:gd name="connsiteY34" fmla="*/ 537667 h 1991360"/>
              <a:gd name="connsiteX35" fmla="*/ 0 w 7308428"/>
              <a:gd name="connsiteY35" fmla="*/ 0 h 199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08428" h="1991360" extrusionOk="0">
                <a:moveTo>
                  <a:pt x="0" y="0"/>
                </a:moveTo>
                <a:cubicBezTo>
                  <a:pt x="91744" y="-32658"/>
                  <a:pt x="265975" y="36808"/>
                  <a:pt x="342934" y="0"/>
                </a:cubicBezTo>
                <a:cubicBezTo>
                  <a:pt x="419893" y="-36808"/>
                  <a:pt x="594341" y="20311"/>
                  <a:pt x="758952" y="0"/>
                </a:cubicBezTo>
                <a:cubicBezTo>
                  <a:pt x="923563" y="-20311"/>
                  <a:pt x="1316780" y="59617"/>
                  <a:pt x="1467307" y="0"/>
                </a:cubicBezTo>
                <a:cubicBezTo>
                  <a:pt x="1617835" y="-59617"/>
                  <a:pt x="1779961" y="31435"/>
                  <a:pt x="2029494" y="0"/>
                </a:cubicBezTo>
                <a:cubicBezTo>
                  <a:pt x="2279027" y="-31435"/>
                  <a:pt x="2404904" y="39354"/>
                  <a:pt x="2591681" y="0"/>
                </a:cubicBezTo>
                <a:cubicBezTo>
                  <a:pt x="2778458" y="-39354"/>
                  <a:pt x="2823204" y="7850"/>
                  <a:pt x="3007699" y="0"/>
                </a:cubicBezTo>
                <a:cubicBezTo>
                  <a:pt x="3192194" y="-7850"/>
                  <a:pt x="3187840" y="22344"/>
                  <a:pt x="3350633" y="0"/>
                </a:cubicBezTo>
                <a:cubicBezTo>
                  <a:pt x="3513426" y="-22344"/>
                  <a:pt x="3626736" y="8336"/>
                  <a:pt x="3766651" y="0"/>
                </a:cubicBezTo>
                <a:cubicBezTo>
                  <a:pt x="3906566" y="-8336"/>
                  <a:pt x="4005878" y="10102"/>
                  <a:pt x="4182670" y="0"/>
                </a:cubicBezTo>
                <a:cubicBezTo>
                  <a:pt x="4359462" y="-10102"/>
                  <a:pt x="4493288" y="47420"/>
                  <a:pt x="4671772" y="0"/>
                </a:cubicBezTo>
                <a:cubicBezTo>
                  <a:pt x="4850256" y="-47420"/>
                  <a:pt x="5026134" y="15983"/>
                  <a:pt x="5233959" y="0"/>
                </a:cubicBezTo>
                <a:cubicBezTo>
                  <a:pt x="5441784" y="-15983"/>
                  <a:pt x="5747822" y="21337"/>
                  <a:pt x="5942314" y="0"/>
                </a:cubicBezTo>
                <a:cubicBezTo>
                  <a:pt x="6136807" y="-21337"/>
                  <a:pt x="6431120" y="60902"/>
                  <a:pt x="6650669" y="0"/>
                </a:cubicBezTo>
                <a:cubicBezTo>
                  <a:pt x="6870219" y="-60902"/>
                  <a:pt x="7058860" y="35258"/>
                  <a:pt x="7308428" y="0"/>
                </a:cubicBezTo>
                <a:cubicBezTo>
                  <a:pt x="7319039" y="169431"/>
                  <a:pt x="7260359" y="366030"/>
                  <a:pt x="7308428" y="497840"/>
                </a:cubicBezTo>
                <a:cubicBezTo>
                  <a:pt x="7356497" y="629650"/>
                  <a:pt x="7275891" y="775250"/>
                  <a:pt x="7308428" y="1035507"/>
                </a:cubicBezTo>
                <a:cubicBezTo>
                  <a:pt x="7340965" y="1295764"/>
                  <a:pt x="7300919" y="1432961"/>
                  <a:pt x="7308428" y="1533347"/>
                </a:cubicBezTo>
                <a:cubicBezTo>
                  <a:pt x="7315937" y="1633733"/>
                  <a:pt x="7287602" y="1780806"/>
                  <a:pt x="7308428" y="1991360"/>
                </a:cubicBezTo>
                <a:cubicBezTo>
                  <a:pt x="7065150" y="2050819"/>
                  <a:pt x="6979712" y="1961469"/>
                  <a:pt x="6746241" y="1991360"/>
                </a:cubicBezTo>
                <a:cubicBezTo>
                  <a:pt x="6512770" y="2021251"/>
                  <a:pt x="6395852" y="1957391"/>
                  <a:pt x="6257139" y="1991360"/>
                </a:cubicBezTo>
                <a:cubicBezTo>
                  <a:pt x="6118426" y="2025329"/>
                  <a:pt x="5856745" y="1921668"/>
                  <a:pt x="5621868" y="1991360"/>
                </a:cubicBezTo>
                <a:cubicBezTo>
                  <a:pt x="5386991" y="2061052"/>
                  <a:pt x="5140460" y="1929079"/>
                  <a:pt x="4986597" y="1991360"/>
                </a:cubicBezTo>
                <a:cubicBezTo>
                  <a:pt x="4832734" y="2053641"/>
                  <a:pt x="4687572" y="1961449"/>
                  <a:pt x="4497494" y="1991360"/>
                </a:cubicBezTo>
                <a:cubicBezTo>
                  <a:pt x="4307416" y="2021271"/>
                  <a:pt x="4218705" y="1951797"/>
                  <a:pt x="4008392" y="1991360"/>
                </a:cubicBezTo>
                <a:cubicBezTo>
                  <a:pt x="3798079" y="2030923"/>
                  <a:pt x="3644994" y="1974610"/>
                  <a:pt x="3519289" y="1991360"/>
                </a:cubicBezTo>
                <a:cubicBezTo>
                  <a:pt x="3393584" y="2008110"/>
                  <a:pt x="3260981" y="1942532"/>
                  <a:pt x="3103271" y="1991360"/>
                </a:cubicBezTo>
                <a:cubicBezTo>
                  <a:pt x="2945561" y="2040188"/>
                  <a:pt x="2590310" y="1984582"/>
                  <a:pt x="2394916" y="1991360"/>
                </a:cubicBezTo>
                <a:cubicBezTo>
                  <a:pt x="2199522" y="1998138"/>
                  <a:pt x="1982266" y="1947348"/>
                  <a:pt x="1759645" y="1991360"/>
                </a:cubicBezTo>
                <a:cubicBezTo>
                  <a:pt x="1537024" y="2035372"/>
                  <a:pt x="1495980" y="1958687"/>
                  <a:pt x="1270542" y="1991360"/>
                </a:cubicBezTo>
                <a:cubicBezTo>
                  <a:pt x="1045104" y="2024033"/>
                  <a:pt x="1021572" y="1961580"/>
                  <a:pt x="781440" y="1991360"/>
                </a:cubicBezTo>
                <a:cubicBezTo>
                  <a:pt x="541308" y="2021140"/>
                  <a:pt x="339392" y="1940120"/>
                  <a:pt x="0" y="1991360"/>
                </a:cubicBezTo>
                <a:cubicBezTo>
                  <a:pt x="-61961" y="1846684"/>
                  <a:pt x="8804" y="1610575"/>
                  <a:pt x="0" y="1453693"/>
                </a:cubicBezTo>
                <a:cubicBezTo>
                  <a:pt x="-8804" y="1296811"/>
                  <a:pt x="39203" y="1173220"/>
                  <a:pt x="0" y="1015594"/>
                </a:cubicBezTo>
                <a:cubicBezTo>
                  <a:pt x="-39203" y="857968"/>
                  <a:pt x="25933" y="693298"/>
                  <a:pt x="0" y="537667"/>
                </a:cubicBezTo>
                <a:cubicBezTo>
                  <a:pt x="-25933" y="382036"/>
                  <a:pt x="49542" y="225244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329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00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 b="1" dirty="0"/>
                <a:t>Annotation</a:t>
              </a:r>
              <a:endParaRPr lang="en-US" sz="48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207151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Kubernetes labels tagging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141537"/>
            <a:ext cx="6989466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What  is  Labels?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Benefit of using Labels?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Equality-based requirement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Set-based requirement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How to listing the labels?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 / Update label on running object?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Deleting a label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 a label to a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LAB + EXAM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Annotations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8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 b="1" dirty="0"/>
                <a:t>What is Annotation?</a:t>
              </a:r>
              <a:endParaRPr lang="en-US" sz="48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573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B0360B-87FE-5467-7C75-A84391E52834}"/>
              </a:ext>
            </a:extLst>
          </p:cNvPr>
          <p:cNvSpPr/>
          <p:nvPr/>
        </p:nvSpPr>
        <p:spPr>
          <a:xfrm>
            <a:off x="165100" y="177800"/>
            <a:ext cx="11823700" cy="657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5FDBE-CBEC-C511-42F4-3DC97A0D2A54}"/>
              </a:ext>
            </a:extLst>
          </p:cNvPr>
          <p:cNvSpPr txBox="1"/>
          <p:nvPr/>
        </p:nvSpPr>
        <p:spPr>
          <a:xfrm>
            <a:off x="203200" y="362634"/>
            <a:ext cx="1178560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Kubernetes annotations are the </a:t>
            </a:r>
            <a:r>
              <a:rPr lang="en-US" sz="2400" b="1" dirty="0">
                <a:solidFill>
                  <a:schemeClr val="accent4"/>
                </a:solidFill>
              </a:rPr>
              <a:t>2nd way of attaching metadata </a:t>
            </a:r>
            <a:r>
              <a:rPr lang="en-US" sz="2400" dirty="0">
                <a:solidFill>
                  <a:schemeClr val="bg1"/>
                </a:solidFill>
              </a:rPr>
              <a:t>to the Kubernetes resources.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Annotations are very </a:t>
            </a:r>
            <a:r>
              <a:rPr lang="en-US" sz="2400" b="1" dirty="0">
                <a:solidFill>
                  <a:schemeClr val="accent4"/>
                </a:solidFill>
              </a:rPr>
              <a:t>similar to labels</a:t>
            </a:r>
            <a:r>
              <a:rPr lang="en-US" sz="2400" dirty="0">
                <a:solidFill>
                  <a:schemeClr val="bg1"/>
                </a:solidFill>
              </a:rPr>
              <a:t>, but the </a:t>
            </a:r>
            <a:r>
              <a:rPr lang="en-US" sz="2400" b="1" dirty="0">
                <a:solidFill>
                  <a:schemeClr val="accent4"/>
                </a:solidFill>
              </a:rPr>
              <a:t>use cases are different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Labels are used to identify resources and build relationships, however annotations are used to provide </a:t>
            </a:r>
            <a:r>
              <a:rPr lang="en-US" sz="2400" b="1" dirty="0">
                <a:solidFill>
                  <a:schemeClr val="accent4"/>
                </a:solidFill>
              </a:rPr>
              <a:t>contextual information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Labels are for Kubernetes, while </a:t>
            </a:r>
            <a:r>
              <a:rPr lang="en-US" sz="2400" b="1" dirty="0">
                <a:solidFill>
                  <a:schemeClr val="accent4"/>
                </a:solidFill>
              </a:rPr>
              <a:t>annotations is for human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Annotations are used for “non-identifying information” i.e., </a:t>
            </a:r>
            <a:r>
              <a:rPr lang="en-US" sz="2400" b="1" dirty="0">
                <a:solidFill>
                  <a:schemeClr val="accent4"/>
                </a:solidFill>
              </a:rPr>
              <a:t>metadata that Kubernetes does not care about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8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4400" b="1" dirty="0"/>
                <a:t>Attaching metadata to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43831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F494074-9016-FC9C-9863-CDF5FB9D0277}"/>
              </a:ext>
            </a:extLst>
          </p:cNvPr>
          <p:cNvGrpSpPr/>
          <p:nvPr/>
        </p:nvGrpSpPr>
        <p:grpSpPr>
          <a:xfrm>
            <a:off x="508000" y="774700"/>
            <a:ext cx="4495800" cy="4351338"/>
            <a:chOff x="508000" y="774700"/>
            <a:chExt cx="4495800" cy="4351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8DFE4E-C135-BD4A-AAEB-3224C4CAE192}"/>
                </a:ext>
              </a:extLst>
            </p:cNvPr>
            <p:cNvSpPr/>
            <p:nvPr/>
          </p:nvSpPr>
          <p:spPr>
            <a:xfrm>
              <a:off x="508000" y="774700"/>
              <a:ext cx="4495800" cy="435133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4DA539-52DF-B917-25BA-C414C682E00B}"/>
                </a:ext>
              </a:extLst>
            </p:cNvPr>
            <p:cNvSpPr txBox="1"/>
            <p:nvPr/>
          </p:nvSpPr>
          <p:spPr>
            <a:xfrm>
              <a:off x="622300" y="1054100"/>
              <a:ext cx="415290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"metadata": {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"</a:t>
              </a:r>
              <a:r>
                <a:rPr lang="en-US" sz="3600" dirty="0">
                  <a:solidFill>
                    <a:schemeClr val="accent2"/>
                  </a:solidFill>
                </a:rPr>
                <a:t>annotations</a:t>
              </a:r>
              <a:r>
                <a:rPr lang="en-US" sz="3600" dirty="0">
                  <a:solidFill>
                    <a:schemeClr val="bg1"/>
                  </a:solidFill>
                </a:rPr>
                <a:t>": {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  "key1" : "value1",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  "key2" : "value2"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}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}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27ACDF-8BEA-C157-9C24-EBC0B64A0A57}"/>
              </a:ext>
            </a:extLst>
          </p:cNvPr>
          <p:cNvGrpSpPr/>
          <p:nvPr/>
        </p:nvGrpSpPr>
        <p:grpSpPr>
          <a:xfrm>
            <a:off x="6096000" y="774700"/>
            <a:ext cx="4826000" cy="4351338"/>
            <a:chOff x="6096000" y="774700"/>
            <a:chExt cx="4826000" cy="43513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2FCEF4-3B75-C5AE-565F-60F8A4F60B70}"/>
                </a:ext>
              </a:extLst>
            </p:cNvPr>
            <p:cNvSpPr/>
            <p:nvPr/>
          </p:nvSpPr>
          <p:spPr>
            <a:xfrm>
              <a:off x="6096000" y="774700"/>
              <a:ext cx="4826000" cy="435133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9AFCC-C32A-A91F-841D-403049428F71}"/>
                </a:ext>
              </a:extLst>
            </p:cNvPr>
            <p:cNvSpPr txBox="1"/>
            <p:nvPr/>
          </p:nvSpPr>
          <p:spPr>
            <a:xfrm>
              <a:off x="6197600" y="1054100"/>
              <a:ext cx="4559300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"metadata": {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“</a:t>
              </a:r>
              <a:r>
                <a:rPr lang="en-US" sz="3600" dirty="0">
                  <a:solidFill>
                    <a:schemeClr val="accent2"/>
                  </a:solidFill>
                </a:rPr>
                <a:t>labels</a:t>
              </a:r>
              <a:r>
                <a:rPr lang="en-US" sz="3600" dirty="0">
                  <a:solidFill>
                    <a:schemeClr val="bg1"/>
                  </a:solidFill>
                </a:rPr>
                <a:t>": {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  "key1" : "value1",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  "key2" : "value2"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  }</a:t>
              </a:r>
            </a:p>
            <a:p>
              <a:pPr marL="0" indent="0">
                <a:buNone/>
              </a:pPr>
              <a:r>
                <a:rPr lang="en-US" sz="3600" dirty="0">
                  <a:solidFill>
                    <a:schemeClr val="bg1"/>
                  </a:solidFill>
                </a:rPr>
                <a:t>}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02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4400" b="1" dirty="0"/>
                <a:t>Adding annotation on running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25691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2C48A-F262-4338-EF58-E2E738B222B9}"/>
              </a:ext>
            </a:extLst>
          </p:cNvPr>
          <p:cNvSpPr/>
          <p:nvPr/>
        </p:nvSpPr>
        <p:spPr>
          <a:xfrm>
            <a:off x="141402" y="298938"/>
            <a:ext cx="10783272" cy="64008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3BCC-D6CF-F18F-3F5A-582C39477C60}"/>
              </a:ext>
            </a:extLst>
          </p:cNvPr>
          <p:cNvSpPr txBox="1"/>
          <p:nvPr/>
        </p:nvSpPr>
        <p:spPr>
          <a:xfrm>
            <a:off x="163398" y="296944"/>
            <a:ext cx="9092897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[root@master1 ~]#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accent2"/>
                </a:solidFill>
              </a:rPr>
              <a:t>kubectl create deployment nginx --image=nginx --replicas=3</a:t>
            </a:r>
          </a:p>
          <a:p>
            <a:r>
              <a:rPr lang="en-US" sz="1400" dirty="0" err="1">
                <a:solidFill>
                  <a:schemeClr val="accent6"/>
                </a:solidFill>
              </a:rPr>
              <a:t>deployment.apps</a:t>
            </a:r>
            <a:r>
              <a:rPr lang="en-US" sz="1400" dirty="0">
                <a:solidFill>
                  <a:schemeClr val="accent6"/>
                </a:solidFill>
              </a:rPr>
              <a:t>/nginx created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[root@master1 ~]#   </a:t>
            </a:r>
            <a:r>
              <a:rPr lang="en-US" dirty="0">
                <a:solidFill>
                  <a:schemeClr val="accent2"/>
                </a:solidFill>
              </a:rPr>
              <a:t>kubectl get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READY   UP-TO-DATE   AVAILABLE   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   3/3     3            3           25s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[root@master1 ~]#  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.</a:t>
            </a:r>
            <a:r>
              <a:rPr lang="en-US" dirty="0" err="1">
                <a:solidFill>
                  <a:schemeClr val="accent2"/>
                </a:solidFill>
              </a:rPr>
              <a:t>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"</a:t>
            </a:r>
            <a:r>
              <a:rPr lang="en-US" dirty="0">
                <a:solidFill>
                  <a:schemeClr val="accent1"/>
                </a:solidFill>
              </a:rPr>
              <a:t>deployment.kubernetes.io/revision</a:t>
            </a:r>
            <a:r>
              <a:rPr lang="en-US" dirty="0">
                <a:solidFill>
                  <a:schemeClr val="bg1"/>
                </a:solidFill>
              </a:rPr>
              <a:t>": "1"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jsonpath</a:t>
            </a:r>
            <a:r>
              <a:rPr lang="en-US" dirty="0">
                <a:solidFill>
                  <a:schemeClr val="accent2"/>
                </a:solidFill>
              </a:rPr>
              <a:t>="{.</a:t>
            </a:r>
            <a:r>
              <a:rPr lang="en-US" dirty="0" err="1">
                <a:solidFill>
                  <a:schemeClr val="accent2"/>
                </a:solidFill>
              </a:rPr>
              <a:t>metadata.annotations</a:t>
            </a:r>
            <a:r>
              <a:rPr lang="en-US" dirty="0">
                <a:solidFill>
                  <a:schemeClr val="accent2"/>
                </a:solidFill>
              </a:rPr>
              <a:t>}"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[root@master1 ~]#    </a:t>
            </a:r>
            <a:r>
              <a:rPr lang="en-US" dirty="0">
                <a:solidFill>
                  <a:schemeClr val="accent2"/>
                </a:solidFill>
              </a:rPr>
              <a:t>kubectl   annotate   deployment nginx "application=Nginx-web-server"</a:t>
            </a:r>
          </a:p>
          <a:p>
            <a:r>
              <a:rPr lang="en-US" sz="1400" dirty="0" err="1">
                <a:solidFill>
                  <a:schemeClr val="accent6"/>
                </a:solidFill>
              </a:rPr>
              <a:t>deployment.apps</a:t>
            </a:r>
            <a:r>
              <a:rPr lang="en-US" sz="1400" dirty="0">
                <a:solidFill>
                  <a:schemeClr val="accent6"/>
                </a:solidFill>
              </a:rPr>
              <a:t>/nginx annotated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[root@master1 ~]#  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.</a:t>
            </a:r>
            <a:r>
              <a:rPr lang="en-US" dirty="0" err="1">
                <a:solidFill>
                  <a:schemeClr val="accent2"/>
                </a:solidFill>
              </a:rPr>
              <a:t>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"application"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"Nginx-web-server",</a:t>
            </a:r>
          </a:p>
          <a:p>
            <a:r>
              <a:rPr lang="en-US" dirty="0">
                <a:solidFill>
                  <a:schemeClr val="accent1"/>
                </a:solidFill>
              </a:rPr>
              <a:t>  "deployment.kubernetes.io/revision"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"1"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B6202-7176-1B6B-3342-3FD0B4EEE6E2}"/>
              </a:ext>
            </a:extLst>
          </p:cNvPr>
          <p:cNvSpPr/>
          <p:nvPr/>
        </p:nvSpPr>
        <p:spPr>
          <a:xfrm>
            <a:off x="2238703" y="4067503"/>
            <a:ext cx="998483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C2E2E-9415-F49F-C547-DD5B078CEDDD}"/>
              </a:ext>
            </a:extLst>
          </p:cNvPr>
          <p:cNvCxnSpPr>
            <a:cxnSpLocks/>
          </p:cNvCxnSpPr>
          <p:nvPr/>
        </p:nvCxnSpPr>
        <p:spPr>
          <a:xfrm>
            <a:off x="346841" y="4656499"/>
            <a:ext cx="2341568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7F33A-73C4-8AC7-F1DA-D475F2C6B7D1}"/>
              </a:ext>
            </a:extLst>
          </p:cNvPr>
          <p:cNvCxnSpPr>
            <a:cxnSpLocks/>
          </p:cNvCxnSpPr>
          <p:nvPr/>
        </p:nvCxnSpPr>
        <p:spPr>
          <a:xfrm>
            <a:off x="488730" y="5628705"/>
            <a:ext cx="2990194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23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2C48A-F262-4338-EF58-E2E738B222B9}"/>
              </a:ext>
            </a:extLst>
          </p:cNvPr>
          <p:cNvSpPr/>
          <p:nvPr/>
        </p:nvSpPr>
        <p:spPr>
          <a:xfrm>
            <a:off x="141402" y="298938"/>
            <a:ext cx="10783272" cy="64008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3BCC-D6CF-F18F-3F5A-582C39477C60}"/>
              </a:ext>
            </a:extLst>
          </p:cNvPr>
          <p:cNvSpPr txBox="1"/>
          <p:nvPr/>
        </p:nvSpPr>
        <p:spPr>
          <a:xfrm>
            <a:off x="0" y="171427"/>
            <a:ext cx="121920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[root@master1 ~]# 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 .</a:t>
            </a:r>
            <a:r>
              <a:rPr lang="en-US" dirty="0" err="1">
                <a:solidFill>
                  <a:schemeClr val="accent2"/>
                </a:solidFill>
              </a:rPr>
              <a:t>spec.template.metadata.annotations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null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[root@master1 ~]#   </a:t>
            </a:r>
            <a:r>
              <a:rPr lang="en-US" dirty="0">
                <a:solidFill>
                  <a:schemeClr val="accent2"/>
                </a:solidFill>
              </a:rPr>
              <a:t>kubectl  patch   deployment nginx -p '{"spec": {"template":{"metadata":{"annotations":{"</a:t>
            </a:r>
            <a:r>
              <a:rPr lang="en-US" dirty="0">
                <a:solidFill>
                  <a:srgbClr val="00B050"/>
                </a:solidFill>
              </a:rPr>
              <a:t>pod/osversion</a:t>
            </a:r>
            <a:r>
              <a:rPr lang="en-US" dirty="0">
                <a:solidFill>
                  <a:schemeClr val="accent2"/>
                </a:solidFill>
              </a:rPr>
              <a:t>":"12.0"}</a:t>
            </a:r>
            <a:r>
              <a:rPr lang="en-US" sz="1400" dirty="0">
                <a:solidFill>
                  <a:schemeClr val="accent2"/>
                </a:solidFill>
              </a:rPr>
              <a:t>}}}</a:t>
            </a:r>
            <a:r>
              <a:rPr lang="en-US" dirty="0">
                <a:solidFill>
                  <a:schemeClr val="accent2"/>
                </a:solidFill>
              </a:rPr>
              <a:t> }'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deployment.apps</a:t>
            </a:r>
            <a:r>
              <a:rPr lang="en-US" dirty="0">
                <a:solidFill>
                  <a:schemeClr val="accent1"/>
                </a:solidFill>
              </a:rPr>
              <a:t>/nginx patched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[root@master1 ~]# 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.</a:t>
            </a:r>
            <a:r>
              <a:rPr lang="en-US" dirty="0" err="1">
                <a:solidFill>
                  <a:schemeClr val="accent2"/>
                </a:solidFill>
              </a:rPr>
              <a:t>spec.template.metadata.annotations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"</a:t>
            </a:r>
            <a:r>
              <a:rPr lang="en-US" dirty="0">
                <a:solidFill>
                  <a:schemeClr val="accent1"/>
                </a:solidFill>
              </a:rPr>
              <a:t>pod/</a:t>
            </a:r>
            <a:r>
              <a:rPr lang="en-US" dirty="0" err="1">
                <a:solidFill>
                  <a:schemeClr val="accent1"/>
                </a:solidFill>
              </a:rPr>
              <a:t>osversion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bg1"/>
                </a:solidFill>
              </a:rPr>
              <a:t>: "12.0"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B6202-7176-1B6B-3342-3FD0B4EEE6E2}"/>
              </a:ext>
            </a:extLst>
          </p:cNvPr>
          <p:cNvSpPr/>
          <p:nvPr/>
        </p:nvSpPr>
        <p:spPr>
          <a:xfrm>
            <a:off x="5948856" y="176075"/>
            <a:ext cx="3626069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C2E2E-9415-F49F-C547-DD5B078CEDDD}"/>
              </a:ext>
            </a:extLst>
          </p:cNvPr>
          <p:cNvCxnSpPr>
            <a:cxnSpLocks/>
          </p:cNvCxnSpPr>
          <p:nvPr/>
        </p:nvCxnSpPr>
        <p:spPr>
          <a:xfrm>
            <a:off x="0" y="841244"/>
            <a:ext cx="62011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7F33A-73C4-8AC7-F1DA-D475F2C6B7D1}"/>
              </a:ext>
            </a:extLst>
          </p:cNvPr>
          <p:cNvCxnSpPr>
            <a:cxnSpLocks/>
          </p:cNvCxnSpPr>
          <p:nvPr/>
        </p:nvCxnSpPr>
        <p:spPr>
          <a:xfrm>
            <a:off x="0" y="1823960"/>
            <a:ext cx="2990194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133B94-C386-57B8-2078-C533433A0FCC}"/>
              </a:ext>
            </a:extLst>
          </p:cNvPr>
          <p:cNvSpPr/>
          <p:nvPr/>
        </p:nvSpPr>
        <p:spPr>
          <a:xfrm>
            <a:off x="2113280" y="1184850"/>
            <a:ext cx="660401" cy="327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5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501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5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501"/>
                            </p:stCondLst>
                            <p:childTnLst>
                              <p:par>
                                <p:cTn id="5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2C48A-F262-4338-EF58-E2E738B222B9}"/>
              </a:ext>
            </a:extLst>
          </p:cNvPr>
          <p:cNvSpPr/>
          <p:nvPr/>
        </p:nvSpPr>
        <p:spPr>
          <a:xfrm>
            <a:off x="141402" y="298938"/>
            <a:ext cx="10783272" cy="64008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3BCC-D6CF-F18F-3F5A-582C39477C60}"/>
              </a:ext>
            </a:extLst>
          </p:cNvPr>
          <p:cNvSpPr txBox="1"/>
          <p:nvPr/>
        </p:nvSpPr>
        <p:spPr>
          <a:xfrm>
            <a:off x="223520" y="298938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[root@master1 ~]#   </a:t>
            </a:r>
            <a:r>
              <a:rPr lang="en-US" sz="2400" dirty="0">
                <a:solidFill>
                  <a:schemeClr val="accent2"/>
                </a:solidFill>
              </a:rPr>
              <a:t>kubectl   run   </a:t>
            </a:r>
            <a:r>
              <a:rPr lang="en-US" sz="2400" dirty="0" err="1">
                <a:solidFill>
                  <a:schemeClr val="accent2"/>
                </a:solidFill>
              </a:rPr>
              <a:t>webpod</a:t>
            </a:r>
            <a:r>
              <a:rPr lang="en-US" sz="2400" dirty="0">
                <a:solidFill>
                  <a:schemeClr val="accent2"/>
                </a:solidFill>
              </a:rPr>
              <a:t> --image=nginx    --annotations="OS/version=8.5"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pod/</a:t>
            </a:r>
            <a:r>
              <a:rPr lang="en-US" sz="2400" dirty="0" err="1">
                <a:solidFill>
                  <a:schemeClr val="accent1"/>
                </a:solidFill>
              </a:rPr>
              <a:t>webpod</a:t>
            </a:r>
            <a:r>
              <a:rPr lang="en-US" sz="2400" dirty="0">
                <a:solidFill>
                  <a:schemeClr val="accent1"/>
                </a:solidFill>
              </a:rPr>
              <a:t> created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[root@master1 ~]#   </a:t>
            </a:r>
            <a:r>
              <a:rPr lang="en-US" sz="2400" dirty="0">
                <a:solidFill>
                  <a:schemeClr val="accent2"/>
                </a:solidFill>
              </a:rPr>
              <a:t>kubectl get pods </a:t>
            </a:r>
            <a:r>
              <a:rPr lang="en-US" sz="2400" dirty="0" err="1">
                <a:solidFill>
                  <a:schemeClr val="accent2"/>
                </a:solidFill>
              </a:rPr>
              <a:t>webpod</a:t>
            </a:r>
            <a:r>
              <a:rPr lang="en-US" sz="2400" dirty="0">
                <a:solidFill>
                  <a:schemeClr val="accent2"/>
                </a:solidFill>
              </a:rPr>
              <a:t> -o=</a:t>
            </a:r>
            <a:r>
              <a:rPr lang="en-US" sz="2400" dirty="0" err="1">
                <a:solidFill>
                  <a:schemeClr val="accent2"/>
                </a:solidFill>
              </a:rPr>
              <a:t>json</a:t>
            </a:r>
            <a:r>
              <a:rPr lang="en-US" sz="2400" dirty="0">
                <a:solidFill>
                  <a:schemeClr val="accent2"/>
                </a:solidFill>
              </a:rPr>
              <a:t> | </a:t>
            </a:r>
            <a:r>
              <a:rPr lang="en-US" sz="2400" dirty="0" err="1">
                <a:solidFill>
                  <a:schemeClr val="accent2"/>
                </a:solidFill>
              </a:rPr>
              <a:t>jq</a:t>
            </a:r>
            <a:r>
              <a:rPr lang="en-US" sz="2400" dirty="0">
                <a:solidFill>
                  <a:schemeClr val="accent2"/>
                </a:solidFill>
              </a:rPr>
              <a:t> .</a:t>
            </a:r>
            <a:r>
              <a:rPr lang="en-US" sz="2400" dirty="0" err="1">
                <a:solidFill>
                  <a:schemeClr val="accent2"/>
                </a:solidFill>
              </a:rPr>
              <a:t>metadata.annotations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{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"OS/version": "8.5",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"cni.projectcalico.org/</a:t>
            </a:r>
            <a:r>
              <a:rPr lang="en-US" sz="2400" dirty="0" err="1">
                <a:solidFill>
                  <a:schemeClr val="accent1"/>
                </a:solidFill>
              </a:rPr>
              <a:t>containerID</a:t>
            </a:r>
            <a:r>
              <a:rPr lang="en-US" sz="2400" dirty="0">
                <a:solidFill>
                  <a:schemeClr val="accent1"/>
                </a:solidFill>
              </a:rPr>
              <a:t>": "78c8043ee8f15e73f679d1596e89e323acdf757c2cd61ebfda74c2294f7e2733",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"cni.projectcalico.org/</a:t>
            </a:r>
            <a:r>
              <a:rPr lang="en-US" sz="2400" dirty="0" err="1">
                <a:solidFill>
                  <a:schemeClr val="accent1"/>
                </a:solidFill>
              </a:rPr>
              <a:t>podIP</a:t>
            </a:r>
            <a:r>
              <a:rPr lang="en-US" sz="2400" dirty="0">
                <a:solidFill>
                  <a:schemeClr val="accent1"/>
                </a:solidFill>
              </a:rPr>
              <a:t>": "172.16.133.142/32",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 "cni.projectcalico.org/</a:t>
            </a:r>
            <a:r>
              <a:rPr lang="en-US" sz="2400" dirty="0" err="1">
                <a:solidFill>
                  <a:schemeClr val="accent1"/>
                </a:solidFill>
              </a:rPr>
              <a:t>podIPs</a:t>
            </a:r>
            <a:r>
              <a:rPr lang="en-US" sz="2400" dirty="0">
                <a:solidFill>
                  <a:schemeClr val="accent1"/>
                </a:solidFill>
              </a:rPr>
              <a:t>": "172.16.133.142/32"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B6202-7176-1B6B-3342-3FD0B4EEE6E2}"/>
              </a:ext>
            </a:extLst>
          </p:cNvPr>
          <p:cNvSpPr/>
          <p:nvPr/>
        </p:nvSpPr>
        <p:spPr>
          <a:xfrm>
            <a:off x="6812456" y="379275"/>
            <a:ext cx="4194336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C2E2E-9415-F49F-C547-DD5B078CEDDD}"/>
              </a:ext>
            </a:extLst>
          </p:cNvPr>
          <p:cNvCxnSpPr>
            <a:cxnSpLocks/>
          </p:cNvCxnSpPr>
          <p:nvPr/>
        </p:nvCxnSpPr>
        <p:spPr>
          <a:xfrm>
            <a:off x="345440" y="1156204"/>
            <a:ext cx="248920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7F33A-73C4-8AC7-F1DA-D475F2C6B7D1}"/>
              </a:ext>
            </a:extLst>
          </p:cNvPr>
          <p:cNvCxnSpPr>
            <a:cxnSpLocks/>
          </p:cNvCxnSpPr>
          <p:nvPr/>
        </p:nvCxnSpPr>
        <p:spPr>
          <a:xfrm>
            <a:off x="141402" y="2565640"/>
            <a:ext cx="2990194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133B94-C386-57B8-2078-C533433A0FCC}"/>
              </a:ext>
            </a:extLst>
          </p:cNvPr>
          <p:cNvSpPr/>
          <p:nvPr/>
        </p:nvSpPr>
        <p:spPr>
          <a:xfrm>
            <a:off x="6319520" y="1496904"/>
            <a:ext cx="3393440" cy="327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50EDF-01A4-714B-CC69-C4AC971C2E84}"/>
              </a:ext>
            </a:extLst>
          </p:cNvPr>
          <p:cNvSpPr/>
          <p:nvPr/>
        </p:nvSpPr>
        <p:spPr>
          <a:xfrm>
            <a:off x="3068320" y="404933"/>
            <a:ext cx="660401" cy="327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xit" presetSubtype="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b="1" dirty="0"/>
                <a:t>How to delete Annotation</a:t>
              </a:r>
              <a:endParaRPr lang="en-US" sz="48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81338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2C48A-F262-4338-EF58-E2E738B222B9}"/>
              </a:ext>
            </a:extLst>
          </p:cNvPr>
          <p:cNvSpPr/>
          <p:nvPr/>
        </p:nvSpPr>
        <p:spPr>
          <a:xfrm>
            <a:off x="141402" y="298938"/>
            <a:ext cx="10783272" cy="64008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3BCC-D6CF-F18F-3F5A-582C39477C60}"/>
              </a:ext>
            </a:extLst>
          </p:cNvPr>
          <p:cNvSpPr txBox="1"/>
          <p:nvPr/>
        </p:nvSpPr>
        <p:spPr>
          <a:xfrm>
            <a:off x="0" y="298938"/>
            <a:ext cx="121920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[root@master1 ~]#   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  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.</a:t>
            </a:r>
            <a:r>
              <a:rPr lang="en-US" dirty="0" err="1">
                <a:solidFill>
                  <a:schemeClr val="accent2"/>
                </a:solidFill>
              </a:rPr>
              <a:t>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</a:rPr>
              <a:t>  "application": "Nginx-web-server",</a:t>
            </a:r>
          </a:p>
          <a:p>
            <a:r>
              <a:rPr lang="en-US" dirty="0">
                <a:solidFill>
                  <a:schemeClr val="accent1"/>
                </a:solidFill>
              </a:rPr>
              <a:t>  "deployment.kubernetes.io/revision": "2"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[root@master1 ~]#   </a:t>
            </a:r>
            <a:r>
              <a:rPr lang="en-US" dirty="0">
                <a:solidFill>
                  <a:schemeClr val="accent2"/>
                </a:solidFill>
              </a:rPr>
              <a:t>kubectl annotate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</a:t>
            </a:r>
            <a:r>
              <a:rPr lang="en-US" sz="2800" dirty="0">
                <a:solidFill>
                  <a:schemeClr val="accent2"/>
                </a:solidFill>
              </a:rPr>
              <a:t>application-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deployment.apps</a:t>
            </a:r>
            <a:r>
              <a:rPr lang="en-US" dirty="0">
                <a:solidFill>
                  <a:schemeClr val="accent1"/>
                </a:solidFill>
              </a:rPr>
              <a:t>/nginx annotated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[root@master1 ~]# </a:t>
            </a:r>
            <a:r>
              <a:rPr lang="en-US" dirty="0">
                <a:solidFill>
                  <a:schemeClr val="accent2"/>
                </a:solidFill>
              </a:rPr>
              <a:t>kubectl patch deployments/nginx --type=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-p='[{"op": "remove", "path": "/metadata/annotations/application"}]'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deployment.apps</a:t>
            </a:r>
            <a:r>
              <a:rPr lang="en-US" dirty="0">
                <a:solidFill>
                  <a:schemeClr val="accent1"/>
                </a:solidFill>
              </a:rPr>
              <a:t>/nginx patched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[root@master1 ~]# 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.</a:t>
            </a:r>
            <a:r>
              <a:rPr lang="en-US" dirty="0" err="1">
                <a:solidFill>
                  <a:schemeClr val="accent2"/>
                </a:solidFill>
              </a:rPr>
              <a:t>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</a:rPr>
              <a:t>  "deployment.kubernetes.io/revision": "2"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B6202-7176-1B6B-3342-3FD0B4EEE6E2}"/>
              </a:ext>
            </a:extLst>
          </p:cNvPr>
          <p:cNvSpPr/>
          <p:nvPr/>
        </p:nvSpPr>
        <p:spPr>
          <a:xfrm>
            <a:off x="4912536" y="298938"/>
            <a:ext cx="3626069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A7F33A-73C4-8AC7-F1DA-D475F2C6B7D1}"/>
              </a:ext>
            </a:extLst>
          </p:cNvPr>
          <p:cNvCxnSpPr>
            <a:cxnSpLocks/>
          </p:cNvCxnSpPr>
          <p:nvPr/>
        </p:nvCxnSpPr>
        <p:spPr>
          <a:xfrm>
            <a:off x="290348" y="4953240"/>
            <a:ext cx="377873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133B94-C386-57B8-2078-C533433A0FCC}"/>
              </a:ext>
            </a:extLst>
          </p:cNvPr>
          <p:cNvSpPr/>
          <p:nvPr/>
        </p:nvSpPr>
        <p:spPr>
          <a:xfrm>
            <a:off x="71514" y="802747"/>
            <a:ext cx="4216400" cy="783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167BC-C68D-482D-E10D-6161034AE80E}"/>
              </a:ext>
            </a:extLst>
          </p:cNvPr>
          <p:cNvSpPr/>
          <p:nvPr/>
        </p:nvSpPr>
        <p:spPr>
          <a:xfrm>
            <a:off x="7101490" y="2049211"/>
            <a:ext cx="274320" cy="37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BFBD9-C758-B07C-F99D-E9E7A01AA2A2}"/>
              </a:ext>
            </a:extLst>
          </p:cNvPr>
          <p:cNvSpPr/>
          <p:nvPr/>
        </p:nvSpPr>
        <p:spPr>
          <a:xfrm>
            <a:off x="1536524" y="2049212"/>
            <a:ext cx="1653715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8394F-F873-A3A2-8361-490BFAC7403C}"/>
              </a:ext>
            </a:extLst>
          </p:cNvPr>
          <p:cNvSpPr/>
          <p:nvPr/>
        </p:nvSpPr>
        <p:spPr>
          <a:xfrm>
            <a:off x="141402" y="825754"/>
            <a:ext cx="3322320" cy="3783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0A186-416D-B578-30B9-413A7F8439D5}"/>
              </a:ext>
            </a:extLst>
          </p:cNvPr>
          <p:cNvSpPr/>
          <p:nvPr/>
        </p:nvSpPr>
        <p:spPr>
          <a:xfrm>
            <a:off x="5935496" y="2915039"/>
            <a:ext cx="1694663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A53DFC-66DD-A95B-444D-0ADAD55A2A68}"/>
              </a:ext>
            </a:extLst>
          </p:cNvPr>
          <p:cNvSpPr/>
          <p:nvPr/>
        </p:nvSpPr>
        <p:spPr>
          <a:xfrm>
            <a:off x="1267326" y="2915039"/>
            <a:ext cx="1333634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3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3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3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5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5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6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35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35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35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3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850"/>
                            </p:stCondLst>
                            <p:childTnLst>
                              <p:par>
                                <p:cTn id="10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Kubernetes labels tagging methods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8" y="2141537"/>
            <a:ext cx="10515599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Labels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Annotations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What is Annotation?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Attaching metadata to 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Adding annotation on running object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How to delete Annotation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 for Labels &amp; Annotations + Exam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94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32C48A-F262-4338-EF58-E2E738B222B9}"/>
              </a:ext>
            </a:extLst>
          </p:cNvPr>
          <p:cNvSpPr/>
          <p:nvPr/>
        </p:nvSpPr>
        <p:spPr>
          <a:xfrm>
            <a:off x="141402" y="298938"/>
            <a:ext cx="10783272" cy="64008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3BCC-D6CF-F18F-3F5A-582C39477C60}"/>
              </a:ext>
            </a:extLst>
          </p:cNvPr>
          <p:cNvSpPr txBox="1"/>
          <p:nvPr/>
        </p:nvSpPr>
        <p:spPr>
          <a:xfrm>
            <a:off x="0" y="298938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[root@master1 ~]# </a:t>
            </a:r>
            <a:r>
              <a:rPr lang="en-US" dirty="0">
                <a:solidFill>
                  <a:schemeClr val="accent2"/>
                </a:solidFill>
              </a:rPr>
              <a:t>kubectl get  </a:t>
            </a:r>
            <a:r>
              <a:rPr lang="en-US" dirty="0" err="1">
                <a:solidFill>
                  <a:schemeClr val="accent2"/>
                </a:solidFill>
              </a:rPr>
              <a:t>deployments.apps</a:t>
            </a:r>
            <a:r>
              <a:rPr lang="en-US" dirty="0">
                <a:solidFill>
                  <a:schemeClr val="accent2"/>
                </a:solidFill>
              </a:rPr>
              <a:t> nginx -o=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| </a:t>
            </a:r>
            <a:r>
              <a:rPr lang="en-US" dirty="0" err="1">
                <a:solidFill>
                  <a:schemeClr val="accent2"/>
                </a:solidFill>
              </a:rPr>
              <a:t>jq</a:t>
            </a:r>
            <a:r>
              <a:rPr lang="en-US" dirty="0">
                <a:solidFill>
                  <a:schemeClr val="accent2"/>
                </a:solidFill>
              </a:rPr>
              <a:t>  .</a:t>
            </a:r>
            <a:r>
              <a:rPr lang="en-US" dirty="0" err="1">
                <a:solidFill>
                  <a:schemeClr val="accent2"/>
                </a:solidFill>
              </a:rPr>
              <a:t>spec.template.metadata.annotations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</a:rPr>
              <a:t>  "pod/</a:t>
            </a:r>
            <a:r>
              <a:rPr lang="en-US" dirty="0" err="1">
                <a:solidFill>
                  <a:schemeClr val="accent1"/>
                </a:solidFill>
              </a:rPr>
              <a:t>osversion</a:t>
            </a:r>
            <a:r>
              <a:rPr lang="en-US" dirty="0">
                <a:solidFill>
                  <a:schemeClr val="accent1"/>
                </a:solidFill>
              </a:rPr>
              <a:t>": "12.0"</a:t>
            </a:r>
          </a:p>
          <a:p>
            <a:r>
              <a:rPr lang="en-US" dirty="0">
                <a:solidFill>
                  <a:schemeClr val="accent1"/>
                </a:solidFill>
              </a:rPr>
              <a:t>}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[root@master1 ~]#  </a:t>
            </a:r>
            <a:r>
              <a:rPr lang="en-US" dirty="0">
                <a:solidFill>
                  <a:schemeClr val="accent2"/>
                </a:solidFill>
              </a:rPr>
              <a:t>kubectl patch deployments/nginx --type=</a:t>
            </a:r>
            <a:r>
              <a:rPr lang="en-US" dirty="0" err="1">
                <a:solidFill>
                  <a:schemeClr val="accent2"/>
                </a:solidFill>
              </a:rPr>
              <a:t>json</a:t>
            </a:r>
            <a:r>
              <a:rPr lang="en-US" dirty="0">
                <a:solidFill>
                  <a:schemeClr val="accent2"/>
                </a:solidFill>
              </a:rPr>
              <a:t> -p='[{"op": "remove", "path": "/spec/template/metadata/annotations/pod~1osversion"}]'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deployment.apps</a:t>
            </a:r>
            <a:r>
              <a:rPr lang="en-US" dirty="0">
                <a:solidFill>
                  <a:schemeClr val="accent1"/>
                </a:solidFill>
              </a:rPr>
              <a:t>/nginx patched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[root@master1 ~]#</a:t>
            </a:r>
            <a:r>
              <a:rPr lang="en-US" dirty="0">
                <a:solidFill>
                  <a:schemeClr val="accent1"/>
                </a:solidFill>
              </a:rPr>
              <a:t> kubectl get  </a:t>
            </a:r>
            <a:r>
              <a:rPr lang="en-US" dirty="0" err="1">
                <a:solidFill>
                  <a:schemeClr val="accent1"/>
                </a:solidFill>
              </a:rPr>
              <a:t>deployments.apps</a:t>
            </a:r>
            <a:r>
              <a:rPr lang="en-US" dirty="0">
                <a:solidFill>
                  <a:schemeClr val="accent1"/>
                </a:solidFill>
              </a:rPr>
              <a:t> nginx -o=</a:t>
            </a:r>
            <a:r>
              <a:rPr lang="en-US" dirty="0" err="1">
                <a:solidFill>
                  <a:schemeClr val="accent1"/>
                </a:solidFill>
              </a:rPr>
              <a:t>json</a:t>
            </a:r>
            <a:r>
              <a:rPr lang="en-US" dirty="0">
                <a:solidFill>
                  <a:schemeClr val="accent1"/>
                </a:solidFill>
              </a:rPr>
              <a:t> | </a:t>
            </a:r>
            <a:r>
              <a:rPr lang="en-US" dirty="0" err="1">
                <a:solidFill>
                  <a:schemeClr val="accent1"/>
                </a:solidFill>
              </a:rPr>
              <a:t>jq</a:t>
            </a:r>
            <a:r>
              <a:rPr lang="en-US" dirty="0">
                <a:solidFill>
                  <a:schemeClr val="accent1"/>
                </a:solidFill>
              </a:rPr>
              <a:t>  .</a:t>
            </a:r>
            <a:r>
              <a:rPr lang="en-US" dirty="0" err="1">
                <a:solidFill>
                  <a:schemeClr val="accent1"/>
                </a:solidFill>
              </a:rPr>
              <a:t>spec.template.metadata.annotations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null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B6202-7176-1B6B-3342-3FD0B4EEE6E2}"/>
              </a:ext>
            </a:extLst>
          </p:cNvPr>
          <p:cNvSpPr/>
          <p:nvPr/>
        </p:nvSpPr>
        <p:spPr>
          <a:xfrm>
            <a:off x="6096000" y="298938"/>
            <a:ext cx="3688080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1167BC-C68D-482D-E10D-6161034AE80E}"/>
              </a:ext>
            </a:extLst>
          </p:cNvPr>
          <p:cNvSpPr/>
          <p:nvPr/>
        </p:nvSpPr>
        <p:spPr>
          <a:xfrm>
            <a:off x="4204321" y="1974982"/>
            <a:ext cx="274320" cy="37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BFBD9-C758-B07C-F99D-E9E7A01AA2A2}"/>
              </a:ext>
            </a:extLst>
          </p:cNvPr>
          <p:cNvSpPr/>
          <p:nvPr/>
        </p:nvSpPr>
        <p:spPr>
          <a:xfrm>
            <a:off x="1506044" y="1667729"/>
            <a:ext cx="1333635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F8394F-F873-A3A2-8361-490BFAC7403C}"/>
              </a:ext>
            </a:extLst>
          </p:cNvPr>
          <p:cNvSpPr/>
          <p:nvPr/>
        </p:nvSpPr>
        <p:spPr>
          <a:xfrm>
            <a:off x="141402" y="825754"/>
            <a:ext cx="2459558" cy="378373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90A186-416D-B578-30B9-413A7F8439D5}"/>
              </a:ext>
            </a:extLst>
          </p:cNvPr>
          <p:cNvSpPr/>
          <p:nvPr/>
        </p:nvSpPr>
        <p:spPr>
          <a:xfrm>
            <a:off x="6096000" y="1656688"/>
            <a:ext cx="1694663" cy="3783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A53DFC-66DD-A95B-444D-0ADAD55A2A68}"/>
              </a:ext>
            </a:extLst>
          </p:cNvPr>
          <p:cNvSpPr/>
          <p:nvPr/>
        </p:nvSpPr>
        <p:spPr>
          <a:xfrm>
            <a:off x="0" y="3099765"/>
            <a:ext cx="548640" cy="3292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1F1C76-3E73-3531-6CFA-B5AB2835AC08}"/>
              </a:ext>
            </a:extLst>
          </p:cNvPr>
          <p:cNvSpPr/>
          <p:nvPr/>
        </p:nvSpPr>
        <p:spPr>
          <a:xfrm>
            <a:off x="6307303" y="2164168"/>
            <a:ext cx="148336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 = ~1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97A58-1D89-0456-ABB8-DBB77912998E}"/>
              </a:ext>
            </a:extLst>
          </p:cNvPr>
          <p:cNvSpPr/>
          <p:nvPr/>
        </p:nvSpPr>
        <p:spPr>
          <a:xfrm>
            <a:off x="548640" y="825754"/>
            <a:ext cx="274320" cy="3783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" grpId="0" animBg="1"/>
      <p:bldP spid="3" grpId="1" animBg="1"/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/>
                <a:t>LAB + EXAM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7292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 is  Labels?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21166-D9D8-A6A3-DA9A-0FE65562D5EB}"/>
              </a:ext>
            </a:extLst>
          </p:cNvPr>
          <p:cNvSpPr txBox="1"/>
          <p:nvPr/>
        </p:nvSpPr>
        <p:spPr>
          <a:xfrm>
            <a:off x="120074" y="420408"/>
            <a:ext cx="1197956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Labels are key/value pairs that you can </a:t>
            </a:r>
            <a:r>
              <a:rPr lang="en-US" sz="3200" dirty="0">
                <a:solidFill>
                  <a:schemeClr val="accent2"/>
                </a:solidFill>
              </a:rPr>
              <a:t>attach </a:t>
            </a:r>
            <a:r>
              <a:rPr lang="en-US" sz="3200" dirty="0">
                <a:solidFill>
                  <a:schemeClr val="bg1"/>
                </a:solidFill>
              </a:rPr>
              <a:t>to your created objects, such as Pods.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These labels are attributes that will allow you to </a:t>
            </a:r>
            <a:r>
              <a:rPr lang="en-US" sz="3200" dirty="0">
                <a:solidFill>
                  <a:schemeClr val="accent2"/>
                </a:solidFill>
              </a:rPr>
              <a:t>organize your objects </a:t>
            </a:r>
            <a:r>
              <a:rPr lang="en-US" sz="3200" dirty="0">
                <a:solidFill>
                  <a:schemeClr val="bg1"/>
                </a:solidFill>
              </a:rPr>
              <a:t>in your Kubernetes cluster. </a:t>
            </a:r>
          </a:p>
          <a:p>
            <a:r>
              <a:rPr lang="en-US" sz="3200" dirty="0">
                <a:solidFill>
                  <a:schemeClr val="bg1"/>
                </a:solidFill>
              </a:rPr>
              <a:t>Labels can be attached to objects </a:t>
            </a:r>
            <a:r>
              <a:rPr lang="en-US" sz="3200" dirty="0">
                <a:solidFill>
                  <a:schemeClr val="accent2"/>
                </a:solidFill>
              </a:rPr>
              <a:t>at creation time </a:t>
            </a:r>
            <a:r>
              <a:rPr lang="en-US" sz="3200" dirty="0">
                <a:solidFill>
                  <a:schemeClr val="bg1"/>
                </a:solidFill>
              </a:rPr>
              <a:t>and subsequently </a:t>
            </a:r>
            <a:r>
              <a:rPr lang="en-US" sz="3200" dirty="0">
                <a:solidFill>
                  <a:schemeClr val="accent2"/>
                </a:solidFill>
              </a:rPr>
              <a:t>added  or  modified at any time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Labels are </a:t>
            </a:r>
            <a:r>
              <a:rPr lang="en-US" sz="3200" dirty="0">
                <a:solidFill>
                  <a:schemeClr val="accent2"/>
                </a:solidFill>
              </a:rPr>
              <a:t>limited to 63 characters</a:t>
            </a:r>
            <a:r>
              <a:rPr lang="en-US" sz="3200" dirty="0">
                <a:solidFill>
                  <a:schemeClr val="bg1"/>
                </a:solidFill>
              </a:rPr>
              <a:t>, should be short.</a:t>
            </a:r>
          </a:p>
          <a:p>
            <a:r>
              <a:rPr lang="en-US" sz="3200" b="1" dirty="0">
                <a:solidFill>
                  <a:schemeClr val="accent2"/>
                </a:solidFill>
              </a:rPr>
              <a:t>Start and end </a:t>
            </a:r>
            <a:r>
              <a:rPr lang="en-US" sz="3200" dirty="0">
                <a:solidFill>
                  <a:schemeClr val="bg1"/>
                </a:solidFill>
              </a:rPr>
              <a:t>with an </a:t>
            </a:r>
            <a:r>
              <a:rPr lang="en-US" sz="3200" dirty="0">
                <a:solidFill>
                  <a:schemeClr val="accent2"/>
                </a:solidFill>
              </a:rPr>
              <a:t>alphanumeric character </a:t>
            </a:r>
            <a:r>
              <a:rPr lang="en-US" sz="3200" dirty="0">
                <a:solidFill>
                  <a:schemeClr val="bg1"/>
                </a:solidFill>
              </a:rPr>
              <a:t>(unless it’s empty),</a:t>
            </a:r>
          </a:p>
          <a:p>
            <a:r>
              <a:rPr lang="en-US" sz="3200" dirty="0">
                <a:solidFill>
                  <a:schemeClr val="bg1"/>
                </a:solidFill>
              </a:rPr>
              <a:t>Only include dashes (</a:t>
            </a:r>
            <a:r>
              <a:rPr lang="en-US" sz="3200" dirty="0">
                <a:solidFill>
                  <a:schemeClr val="accent2"/>
                </a:solidFill>
              </a:rPr>
              <a:t>-</a:t>
            </a:r>
            <a:r>
              <a:rPr lang="en-US" sz="3200" dirty="0">
                <a:solidFill>
                  <a:schemeClr val="bg1"/>
                </a:solidFill>
              </a:rPr>
              <a:t>), underscores (</a:t>
            </a:r>
            <a:r>
              <a:rPr lang="en-US" sz="3200" dirty="0">
                <a:solidFill>
                  <a:schemeClr val="accent2"/>
                </a:solidFill>
              </a:rPr>
              <a:t>_</a:t>
            </a:r>
            <a:r>
              <a:rPr lang="en-US" sz="3200" dirty="0">
                <a:solidFill>
                  <a:schemeClr val="bg1"/>
                </a:solidFill>
              </a:rPr>
              <a:t>), dots (.), and </a:t>
            </a:r>
            <a:r>
              <a:rPr lang="en-US" sz="3200" dirty="0">
                <a:solidFill>
                  <a:schemeClr val="accent2"/>
                </a:solidFill>
              </a:rPr>
              <a:t>alpha </a:t>
            </a:r>
            <a:r>
              <a:rPr lang="en-US" sz="3200" dirty="0" err="1">
                <a:solidFill>
                  <a:schemeClr val="accent2"/>
                </a:solidFill>
              </a:rPr>
              <a:t>numerics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133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21166-D9D8-A6A3-DA9A-0FE65562D5EB}"/>
              </a:ext>
            </a:extLst>
          </p:cNvPr>
          <p:cNvSpPr txBox="1"/>
          <p:nvPr/>
        </p:nvSpPr>
        <p:spPr>
          <a:xfrm>
            <a:off x="106219" y="234428"/>
            <a:ext cx="1197956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Once your objects have been labeled, you can list and query them using the labels they hold.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get pods --label "environment=production"</a:t>
            </a:r>
          </a:p>
          <a:p>
            <a:r>
              <a:rPr lang="en-US" sz="2800" dirty="0">
                <a:solidFill>
                  <a:schemeClr val="bg1"/>
                </a:solidFill>
              </a:rPr>
              <a:t>kubectl get pods -l "environment=production”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Example labels: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"</a:t>
            </a:r>
            <a:r>
              <a:rPr lang="en-US" sz="2400" dirty="0">
                <a:solidFill>
                  <a:schemeClr val="accent1"/>
                </a:solidFill>
              </a:rPr>
              <a:t>release</a:t>
            </a:r>
            <a:r>
              <a:rPr lang="en-US" sz="2400" dirty="0">
                <a:solidFill>
                  <a:schemeClr val="bg1"/>
                </a:solidFill>
              </a:rPr>
              <a:t>" : "stable", "</a:t>
            </a:r>
            <a:r>
              <a:rPr lang="en-US" sz="2400" dirty="0">
                <a:solidFill>
                  <a:schemeClr val="accent1"/>
                </a:solidFill>
              </a:rPr>
              <a:t>release</a:t>
            </a:r>
            <a:r>
              <a:rPr lang="en-US" sz="2400" dirty="0">
                <a:solidFill>
                  <a:schemeClr val="bg1"/>
                </a:solidFill>
              </a:rPr>
              <a:t>" : "canary"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"environment" : "dev", "</a:t>
            </a:r>
            <a:r>
              <a:rPr lang="en-US" sz="2400" dirty="0">
                <a:solidFill>
                  <a:schemeClr val="accent1"/>
                </a:solidFill>
              </a:rPr>
              <a:t>environment</a:t>
            </a:r>
            <a:r>
              <a:rPr lang="en-US" sz="2400" dirty="0">
                <a:solidFill>
                  <a:schemeClr val="bg1"/>
                </a:solidFill>
              </a:rPr>
              <a:t>" : "</a:t>
            </a:r>
            <a:r>
              <a:rPr lang="en-US" sz="2400" dirty="0" err="1">
                <a:solidFill>
                  <a:schemeClr val="bg1"/>
                </a:solidFill>
              </a:rPr>
              <a:t>qa</a:t>
            </a:r>
            <a:r>
              <a:rPr lang="en-US" sz="2400" dirty="0">
                <a:solidFill>
                  <a:schemeClr val="bg1"/>
                </a:solidFill>
              </a:rPr>
              <a:t>", "</a:t>
            </a:r>
            <a:r>
              <a:rPr lang="en-US" sz="2400" dirty="0">
                <a:solidFill>
                  <a:schemeClr val="accent1"/>
                </a:solidFill>
              </a:rPr>
              <a:t>environment</a:t>
            </a:r>
            <a:r>
              <a:rPr lang="en-US" sz="2400" dirty="0">
                <a:solidFill>
                  <a:schemeClr val="bg1"/>
                </a:solidFill>
              </a:rPr>
              <a:t>" : "production"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"</a:t>
            </a:r>
            <a:r>
              <a:rPr lang="en-US" sz="2400" dirty="0">
                <a:solidFill>
                  <a:schemeClr val="accent1"/>
                </a:solidFill>
              </a:rPr>
              <a:t>tier</a:t>
            </a:r>
            <a:r>
              <a:rPr lang="en-US" sz="2400" dirty="0">
                <a:solidFill>
                  <a:schemeClr val="bg1"/>
                </a:solidFill>
              </a:rPr>
              <a:t>" : "frontend", "</a:t>
            </a:r>
            <a:r>
              <a:rPr lang="en-US" sz="2400" dirty="0">
                <a:solidFill>
                  <a:schemeClr val="accent1"/>
                </a:solidFill>
              </a:rPr>
              <a:t>tier</a:t>
            </a:r>
            <a:r>
              <a:rPr lang="en-US" sz="2400" dirty="0">
                <a:solidFill>
                  <a:schemeClr val="bg1"/>
                </a:solidFill>
              </a:rPr>
              <a:t>" : "backend", "</a:t>
            </a:r>
            <a:r>
              <a:rPr lang="en-US" sz="2400" dirty="0">
                <a:solidFill>
                  <a:schemeClr val="accent1"/>
                </a:solidFill>
              </a:rPr>
              <a:t>tier</a:t>
            </a:r>
            <a:r>
              <a:rPr lang="en-US" sz="2400" dirty="0">
                <a:solidFill>
                  <a:schemeClr val="bg1"/>
                </a:solidFill>
              </a:rPr>
              <a:t>" : "cache"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"</a:t>
            </a:r>
            <a:r>
              <a:rPr lang="en-US" sz="2400" dirty="0">
                <a:solidFill>
                  <a:schemeClr val="accent1"/>
                </a:solidFill>
              </a:rPr>
              <a:t>partition</a:t>
            </a:r>
            <a:r>
              <a:rPr lang="en-US" sz="2400" dirty="0">
                <a:solidFill>
                  <a:schemeClr val="bg1"/>
                </a:solidFill>
              </a:rPr>
              <a:t>" : "</a:t>
            </a:r>
            <a:r>
              <a:rPr lang="en-US" sz="2400" dirty="0" err="1">
                <a:solidFill>
                  <a:schemeClr val="bg1"/>
                </a:solidFill>
              </a:rPr>
              <a:t>customerA</a:t>
            </a:r>
            <a:r>
              <a:rPr lang="en-US" sz="2400" dirty="0">
                <a:solidFill>
                  <a:schemeClr val="bg1"/>
                </a:solidFill>
              </a:rPr>
              <a:t>", "</a:t>
            </a:r>
            <a:r>
              <a:rPr lang="en-US" sz="2400" dirty="0">
                <a:solidFill>
                  <a:schemeClr val="accent1"/>
                </a:solidFill>
              </a:rPr>
              <a:t>partition</a:t>
            </a:r>
            <a:r>
              <a:rPr lang="en-US" sz="2400" dirty="0">
                <a:solidFill>
                  <a:schemeClr val="bg1"/>
                </a:solidFill>
              </a:rPr>
              <a:t>" : "</a:t>
            </a:r>
            <a:r>
              <a:rPr lang="en-US" sz="2400" dirty="0" err="1">
                <a:solidFill>
                  <a:schemeClr val="bg1"/>
                </a:solidFill>
              </a:rPr>
              <a:t>customerB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"</a:t>
            </a:r>
            <a:r>
              <a:rPr lang="en-US" sz="2400" dirty="0">
                <a:solidFill>
                  <a:schemeClr val="accent1"/>
                </a:solidFill>
              </a:rPr>
              <a:t>track</a:t>
            </a:r>
            <a:r>
              <a:rPr lang="en-US" sz="2400" dirty="0">
                <a:solidFill>
                  <a:schemeClr val="bg1"/>
                </a:solidFill>
              </a:rPr>
              <a:t>" : "daily", "</a:t>
            </a:r>
            <a:r>
              <a:rPr lang="en-US" sz="2400" dirty="0">
                <a:solidFill>
                  <a:schemeClr val="accent1"/>
                </a:solidFill>
              </a:rPr>
              <a:t>track</a:t>
            </a:r>
            <a:r>
              <a:rPr lang="en-US" sz="2400" dirty="0">
                <a:solidFill>
                  <a:schemeClr val="bg1"/>
                </a:solidFill>
              </a:rPr>
              <a:t>" : "weekly"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0EE57A7E-9667-110A-0C7D-8F4ABBA69F6D}"/>
              </a:ext>
            </a:extLst>
          </p:cNvPr>
          <p:cNvCxnSpPr>
            <a:cxnSpLocks/>
          </p:cNvCxnSpPr>
          <p:nvPr/>
        </p:nvCxnSpPr>
        <p:spPr>
          <a:xfrm rot="10800000">
            <a:off x="7132321" y="2181498"/>
            <a:ext cx="2715065" cy="1698841"/>
          </a:xfrm>
          <a:prstGeom prst="curvedConnector3">
            <a:avLst>
              <a:gd name="adj1" fmla="val -41537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122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CF1C1D-6DD7-2584-4BBE-1810B3EF6A55}"/>
              </a:ext>
            </a:extLst>
          </p:cNvPr>
          <p:cNvSpPr txBox="1"/>
          <p:nvPr/>
        </p:nvSpPr>
        <p:spPr>
          <a:xfrm>
            <a:off x="460464" y="0"/>
            <a:ext cx="6528163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apiVersion</a:t>
            </a:r>
            <a:r>
              <a:rPr lang="en-US" sz="1600" dirty="0">
                <a:solidFill>
                  <a:schemeClr val="bg1"/>
                </a:solidFill>
              </a:rPr>
              <a:t>: apps/v1</a:t>
            </a:r>
          </a:p>
          <a:p>
            <a:r>
              <a:rPr lang="en-US" sz="1600" dirty="0">
                <a:solidFill>
                  <a:srgbClr val="00B0F0"/>
                </a:solidFill>
              </a:rPr>
              <a:t>kind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b="1" dirty="0">
                <a:solidFill>
                  <a:schemeClr val="bg1"/>
                </a:solidFill>
              </a:rPr>
              <a:t>Deployment</a:t>
            </a:r>
          </a:p>
          <a:p>
            <a:r>
              <a:rPr lang="en-US" sz="1600" dirty="0">
                <a:solidFill>
                  <a:srgbClr val="00B0F0"/>
                </a:solidFill>
              </a:rPr>
              <a:t>metadata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rgbClr val="00B0F0"/>
                </a:solidFill>
              </a:rPr>
              <a:t>name</a:t>
            </a:r>
            <a:r>
              <a:rPr lang="en-US" sz="1600" dirty="0">
                <a:solidFill>
                  <a:schemeClr val="bg1"/>
                </a:solidFill>
              </a:rPr>
              <a:t>: env-deploy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</a:t>
            </a:r>
            <a:r>
              <a:rPr lang="en-US" sz="1600" dirty="0">
                <a:solidFill>
                  <a:srgbClr val="00B0F0"/>
                </a:solidFill>
              </a:rPr>
              <a:t>labels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release: stable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partition: 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</a:rPr>
              <a:t>spec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00B0F0"/>
                </a:solidFill>
              </a:rPr>
              <a:t>replicas</a:t>
            </a:r>
            <a:r>
              <a:rPr lang="en-US" sz="1600" dirty="0">
                <a:solidFill>
                  <a:schemeClr val="bg1"/>
                </a:solidFill>
              </a:rPr>
              <a:t>: 3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00B0F0"/>
                </a:solidFill>
              </a:rPr>
              <a:t>selector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b="1" dirty="0" err="1">
                <a:solidFill>
                  <a:srgbClr val="00B0F0"/>
                </a:solidFill>
              </a:rPr>
              <a:t>matchLabels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</a:t>
            </a:r>
            <a:r>
              <a:rPr lang="en-US" sz="1600" b="1" dirty="0" err="1">
                <a:solidFill>
                  <a:schemeClr val="accent1"/>
                </a:solidFill>
              </a:rPr>
              <a:t>matchExpressions</a:t>
            </a:r>
            <a:r>
              <a:rPr lang="en-US" sz="1600" b="1" dirty="0">
                <a:solidFill>
                  <a:schemeClr val="accent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release, operator: In, values: [stable] }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partition, operator: In, values: [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r>
              <a:rPr lang="en-US" sz="1600" b="1" dirty="0">
                <a:solidFill>
                  <a:schemeClr val="accent1"/>
                </a:solidFill>
              </a:rPr>
              <a:t>] }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- { key: environment, operator: </a:t>
            </a:r>
            <a:r>
              <a:rPr lang="en-US" sz="1600" b="1" dirty="0" err="1">
                <a:solidFill>
                  <a:schemeClr val="accent1"/>
                </a:solidFill>
              </a:rPr>
              <a:t>NotIn</a:t>
            </a:r>
            <a:r>
              <a:rPr lang="en-US" sz="1600" b="1" dirty="0">
                <a:solidFill>
                  <a:schemeClr val="accent1"/>
                </a:solidFill>
              </a:rPr>
              <a:t>, values: [dev] }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00B0F0"/>
                </a:solidFill>
              </a:rPr>
              <a:t>template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rgbClr val="00B0F0"/>
                </a:solidFill>
              </a:rPr>
              <a:t>metadata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00B0F0"/>
                </a:solidFill>
              </a:rPr>
              <a:t>labels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app: env-deploy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release: stable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        partition: </a:t>
            </a:r>
            <a:r>
              <a:rPr lang="en-US" sz="1600" b="1" dirty="0" err="1">
                <a:solidFill>
                  <a:schemeClr val="accent1"/>
                </a:solidFill>
              </a:rPr>
              <a:t>customerA</a:t>
            </a:r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>
                <a:solidFill>
                  <a:srgbClr val="00B0F0"/>
                </a:solidFill>
              </a:rPr>
              <a:t>spec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600" dirty="0">
                <a:solidFill>
                  <a:srgbClr val="00B0F0"/>
                </a:solidFill>
              </a:rPr>
              <a:t>containers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</a:t>
            </a:r>
            <a:r>
              <a:rPr lang="en-US" sz="1600" dirty="0">
                <a:solidFill>
                  <a:srgbClr val="00B0F0"/>
                </a:solidFill>
              </a:rPr>
              <a:t>name</a:t>
            </a:r>
            <a:r>
              <a:rPr lang="en-US" sz="1600" dirty="0">
                <a:solidFill>
                  <a:schemeClr val="bg1"/>
                </a:solidFill>
              </a:rPr>
              <a:t>: env-</a:t>
            </a:r>
            <a:r>
              <a:rPr lang="en-US" sz="1600" dirty="0" err="1">
                <a:solidFill>
                  <a:schemeClr val="bg1"/>
                </a:solidFill>
              </a:rPr>
              <a:t>cont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  </a:t>
            </a:r>
            <a:r>
              <a:rPr lang="en-US" sz="1600" dirty="0">
                <a:solidFill>
                  <a:srgbClr val="00B0F0"/>
                </a:solidFill>
              </a:rPr>
              <a:t>image</a:t>
            </a:r>
            <a:r>
              <a:rPr lang="en-US" sz="1600" dirty="0">
                <a:solidFill>
                  <a:schemeClr val="bg1"/>
                </a:solidFill>
              </a:rPr>
              <a:t>: nginx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425803-80FF-EDCF-7A5E-04DF19D71B67}"/>
              </a:ext>
            </a:extLst>
          </p:cNvPr>
          <p:cNvSpPr/>
          <p:nvPr/>
        </p:nvSpPr>
        <p:spPr>
          <a:xfrm>
            <a:off x="637400" y="2701575"/>
            <a:ext cx="1348154" cy="28546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53098-4F75-CC4F-6697-1474E8B3F5A3}"/>
              </a:ext>
            </a:extLst>
          </p:cNvPr>
          <p:cNvSpPr/>
          <p:nvPr/>
        </p:nvSpPr>
        <p:spPr>
          <a:xfrm>
            <a:off x="460464" y="254466"/>
            <a:ext cx="1711236" cy="3127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49C5D1-269B-B767-B965-CE2B9E328612}"/>
              </a:ext>
            </a:extLst>
          </p:cNvPr>
          <p:cNvSpPr/>
          <p:nvPr/>
        </p:nvSpPr>
        <p:spPr>
          <a:xfrm>
            <a:off x="459878" y="1041399"/>
            <a:ext cx="2518202" cy="95415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BC733-A7D8-3C18-64E5-F7F1750A4463}"/>
              </a:ext>
            </a:extLst>
          </p:cNvPr>
          <p:cNvSpPr/>
          <p:nvPr/>
        </p:nvSpPr>
        <p:spPr>
          <a:xfrm>
            <a:off x="637400" y="3223563"/>
            <a:ext cx="4681360" cy="10450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694CC5-903E-6194-360A-9369D53B8FF8}"/>
              </a:ext>
            </a:extLst>
          </p:cNvPr>
          <p:cNvSpPr/>
          <p:nvPr/>
        </p:nvSpPr>
        <p:spPr>
          <a:xfrm>
            <a:off x="726453" y="4641410"/>
            <a:ext cx="2160439" cy="104502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DDAAD0-6110-1CB5-EDD0-746C3C949AA9}"/>
              </a:ext>
            </a:extLst>
          </p:cNvPr>
          <p:cNvSpPr/>
          <p:nvPr/>
        </p:nvSpPr>
        <p:spPr>
          <a:xfrm>
            <a:off x="726453" y="2939972"/>
            <a:ext cx="1724647" cy="2835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510CA4F-1CD5-7AE5-C935-33AF98967F8F}"/>
              </a:ext>
            </a:extLst>
          </p:cNvPr>
          <p:cNvSpPr/>
          <p:nvPr/>
        </p:nvSpPr>
        <p:spPr>
          <a:xfrm>
            <a:off x="7493000" y="1995554"/>
            <a:ext cx="2324100" cy="1789046"/>
          </a:xfrm>
          <a:prstGeom prst="wedgeEllipseCallout">
            <a:avLst>
              <a:gd name="adj1" fmla="val -140505"/>
              <a:gd name="adj2" fmla="val 4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Set-based requirement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488233-D034-B6E3-7D3E-9912AA10AB6A}"/>
              </a:ext>
            </a:extLst>
          </p:cNvPr>
          <p:cNvCxnSpPr/>
          <p:nvPr/>
        </p:nvCxnSpPr>
        <p:spPr>
          <a:xfrm>
            <a:off x="554001" y="2701575"/>
            <a:ext cx="112541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242" y="1281499"/>
            <a:ext cx="7534014" cy="43656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What  is  Labels?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Benefit of using Labels?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Equality-based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Set-based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How to listing the labels?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Add / Update label on running 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Deleting a label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Add a label to a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LAB + EXAM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127737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7017</TotalTime>
  <Words>2161</Words>
  <Application>Microsoft Office PowerPoint</Application>
  <PresentationFormat>Widescreen</PresentationFormat>
  <Paragraphs>436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Office Theme</vt:lpstr>
      <vt:lpstr>PowerPoint Presentation</vt:lpstr>
      <vt:lpstr>Kubernetes labels tagging methods</vt:lpstr>
      <vt:lpstr>Kubernetes labels tagging methods</vt:lpstr>
      <vt:lpstr>Kubernetes labels tagging methods</vt:lpstr>
      <vt:lpstr>PowerPoint Presentation</vt:lpstr>
      <vt:lpstr>PowerPoint Presentation</vt:lpstr>
      <vt:lpstr>PowerPoint Presentation</vt:lpstr>
      <vt:lpstr>PowerPoint Presentation</vt:lpstr>
      <vt:lpstr>Agenda of this video.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labels tagging methods</vt:lpstr>
      <vt:lpstr>Kubernetes labels tagging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209</cp:revision>
  <dcterms:created xsi:type="dcterms:W3CDTF">2023-06-07T14:11:59Z</dcterms:created>
  <dcterms:modified xsi:type="dcterms:W3CDTF">2023-07-27T17:12:40Z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